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jGVEg9q0Wxi7E5HvYU4yOg8fH7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fbcafd94f_0_294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fbcafd94f_0_294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fbcafd94f_0_407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fbcafd94f_0_407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fbcafd94f_0_41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fbcafd94f_0_41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fbcafd94f_0_4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fbcafd94f_0_4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fbcafd94f_0_41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fbcafd94f_0_41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fbcafd94f_0_42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fbcafd94f_0_42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fbcafd94f_0_427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fbcafd94f_0_427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fbcafd94f_0_43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fbcafd94f_0_43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fbcafd94f_0_43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fbcafd94f_0_43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fbcafd94f_0_44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fbcafd94f_0_44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fbcafd94f_0_447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fbcafd94f_0_447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fbcafd94f_0_37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fbcafd94f_0_37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fbcafd94f_0_45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fbcafd94f_0_45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fbcafd94f_0_45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fbcafd94f_0_45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fbcafd94f_0_45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3fbcafd94f_0_45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fbcafd94f_0_46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fbcafd94f_0_46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fbcafd94f_0_467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fbcafd94f_0_467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fbcafd94f_0_47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fbcafd94f_0_47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fbcafd94f_0_47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fbcafd94f_0_47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fbcafd94f_0_47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3fbcafd94f_0_47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fbcafd94f_0_48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fbcafd94f_0_48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fbcafd94f_0_487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fbcafd94f_0_487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fbcafd94f_0_37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fbcafd94f_0_37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fbcafd94f_0_49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fbcafd94f_0_49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fbcafd94f_0_49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fbcafd94f_0_49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fbcafd94f_0_49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fbcafd94f_0_49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fbcafd94f_0_50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fbcafd94f_0_50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fbcafd94f_0_507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fbcafd94f_0_507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fbcafd94f_0_51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3fbcafd94f_0_51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fbcafd94f_0_5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fbcafd94f_0_5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fbcafd94f_0_51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3fbcafd94f_0_51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fbcafd94f_0_52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3fbcafd94f_0_52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fbcafd94f_0_527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fbcafd94f_0_527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fbcafd94f_0_38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fbcafd94f_0_38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fbcafd94f_0_53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fbcafd94f_0_53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3fbcafd94f_0_53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3fbcafd94f_0_53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fbcafd94f_0_53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fbcafd94f_0_53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fbcafd94f_0_54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fbcafd94f_0_54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fbcafd94f_0_804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3fbcafd94f_0_804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fbcafd94f_0_808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3fbcafd94f_0_808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fbcafd94f_0_812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fbcafd94f_0_812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fbcafd94f_0_816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fbcafd94f_0_816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3fbcafd94f_0_82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3fbcafd94f_0_82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fbcafd94f_0_387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fbcafd94f_0_387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fbcafd94f_0_39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fbcafd94f_0_39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fbcafd94f_0_39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fbcafd94f_0_39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fbcafd94f_0_39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fbcafd94f_0_39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fbcafd94f_0_40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fbcafd94f_0_40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0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0"/>
          <p:cNvSpPr txBox="1"/>
          <p:nvPr>
            <p:ph idx="1" type="body"/>
          </p:nvPr>
        </p:nvSpPr>
        <p:spPr>
          <a:xfrm>
            <a:off x="159830" y="847800"/>
            <a:ext cx="882433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Blanca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g33fbcafd94f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33fbcafd94f_0_318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61625"/>
                </a:solidFill>
              </a:defRPr>
            </a:lvl1pPr>
            <a:lvl2pPr lvl="1">
              <a:buNone/>
              <a:defRPr>
                <a:solidFill>
                  <a:srgbClr val="161625"/>
                </a:solidFill>
              </a:defRPr>
            </a:lvl2pPr>
            <a:lvl3pPr lvl="2">
              <a:buNone/>
              <a:defRPr>
                <a:solidFill>
                  <a:srgbClr val="161625"/>
                </a:solidFill>
              </a:defRPr>
            </a:lvl3pPr>
            <a:lvl4pPr lvl="3">
              <a:buNone/>
              <a:defRPr>
                <a:solidFill>
                  <a:srgbClr val="161625"/>
                </a:solidFill>
              </a:defRPr>
            </a:lvl4pPr>
            <a:lvl5pPr lvl="4">
              <a:buNone/>
              <a:defRPr>
                <a:solidFill>
                  <a:srgbClr val="161625"/>
                </a:solidFill>
              </a:defRPr>
            </a:lvl5pPr>
            <a:lvl6pPr lvl="5">
              <a:buNone/>
              <a:defRPr>
                <a:solidFill>
                  <a:srgbClr val="161625"/>
                </a:solidFill>
              </a:defRPr>
            </a:lvl6pPr>
            <a:lvl7pPr lvl="6">
              <a:buNone/>
              <a:defRPr>
                <a:solidFill>
                  <a:srgbClr val="161625"/>
                </a:solidFill>
              </a:defRPr>
            </a:lvl7pPr>
            <a:lvl8pPr lvl="7">
              <a:buNone/>
              <a:defRPr>
                <a:solidFill>
                  <a:srgbClr val="161625"/>
                </a:solidFill>
              </a:defRPr>
            </a:lvl8pPr>
            <a:lvl9pPr lvl="8">
              <a:buNone/>
              <a:defRPr>
                <a:solidFill>
                  <a:srgbClr val="16162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g33fbcafd94f_0_318"/>
          <p:cNvSpPr txBox="1"/>
          <p:nvPr>
            <p:ph type="title"/>
          </p:nvPr>
        </p:nvSpPr>
        <p:spPr>
          <a:xfrm>
            <a:off x="530050" y="1070075"/>
            <a:ext cx="3435000" cy="15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3200"/>
              <a:buNone/>
              <a:defRPr b="1" sz="3200">
                <a:solidFill>
                  <a:srgbClr val="1D1D30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3200"/>
              <a:buNone/>
              <a:defRPr b="1" sz="3200">
                <a:solidFill>
                  <a:srgbClr val="1D1D3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3200"/>
              <a:buNone/>
              <a:defRPr b="1" sz="3200">
                <a:solidFill>
                  <a:srgbClr val="1D1D3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3200"/>
              <a:buNone/>
              <a:defRPr b="1" sz="3200">
                <a:solidFill>
                  <a:srgbClr val="1D1D3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3200"/>
              <a:buNone/>
              <a:defRPr b="1" sz="3200">
                <a:solidFill>
                  <a:srgbClr val="1D1D3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3200"/>
              <a:buNone/>
              <a:defRPr b="1" sz="3200">
                <a:solidFill>
                  <a:srgbClr val="1D1D3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3200"/>
              <a:buNone/>
              <a:defRPr b="1" sz="3200">
                <a:solidFill>
                  <a:srgbClr val="1D1D3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3200"/>
              <a:buNone/>
              <a:defRPr b="1" sz="3200">
                <a:solidFill>
                  <a:srgbClr val="1D1D3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3200"/>
              <a:buNone/>
              <a:defRPr b="1" sz="3200">
                <a:solidFill>
                  <a:srgbClr val="1D1D30"/>
                </a:solidFill>
              </a:defRPr>
            </a:lvl9pPr>
          </a:lstStyle>
          <a:p/>
        </p:txBody>
      </p:sp>
      <p:sp>
        <p:nvSpPr>
          <p:cNvPr id="68" name="Google Shape;68;g33fbcafd94f_0_318"/>
          <p:cNvSpPr txBox="1"/>
          <p:nvPr>
            <p:ph idx="1" type="body"/>
          </p:nvPr>
        </p:nvSpPr>
        <p:spPr>
          <a:xfrm>
            <a:off x="4263725" y="1010213"/>
            <a:ext cx="4222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600"/>
              <a:buChar char="●"/>
              <a:defRPr sz="1600">
                <a:solidFill>
                  <a:srgbClr val="1D1D3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400"/>
              <a:buChar char="○"/>
              <a:defRPr sz="1400">
                <a:solidFill>
                  <a:srgbClr val="1D1D30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200"/>
              <a:buChar char="■"/>
              <a:defRPr sz="1200">
                <a:solidFill>
                  <a:srgbClr val="1D1D30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100"/>
              <a:buChar char="●"/>
              <a:defRPr sz="1100">
                <a:solidFill>
                  <a:srgbClr val="1D1D30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900"/>
              <a:buChar char="○"/>
              <a:defRPr sz="900">
                <a:solidFill>
                  <a:srgbClr val="1D1D30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800"/>
              <a:buChar char="■"/>
              <a:defRPr sz="800">
                <a:solidFill>
                  <a:srgbClr val="1D1D30"/>
                </a:solidFill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700"/>
              <a:buChar char="●"/>
              <a:defRPr sz="700">
                <a:solidFill>
                  <a:srgbClr val="1D1D30"/>
                </a:solidFill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600"/>
              <a:buChar char="○"/>
              <a:defRPr sz="600">
                <a:solidFill>
                  <a:srgbClr val="1D1D30"/>
                </a:solidFill>
              </a:defRPr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500"/>
              <a:buChar char="■"/>
              <a:defRPr sz="500">
                <a:solidFill>
                  <a:srgbClr val="1D1D30"/>
                </a:solidFill>
              </a:defRPr>
            </a:lvl9pPr>
          </a:lstStyle>
          <a:p/>
        </p:txBody>
      </p:sp>
      <p:cxnSp>
        <p:nvCxnSpPr>
          <p:cNvPr id="69" name="Google Shape;69;g33fbcafd94f_0_318"/>
          <p:cNvCxnSpPr/>
          <p:nvPr/>
        </p:nvCxnSpPr>
        <p:spPr>
          <a:xfrm>
            <a:off x="294158" y="4903892"/>
            <a:ext cx="8532900" cy="1200"/>
          </a:xfrm>
          <a:prstGeom prst="straightConnector1">
            <a:avLst/>
          </a:prstGeom>
          <a:noFill/>
          <a:ln cap="flat" cmpd="sng" w="9525">
            <a:solidFill>
              <a:srgbClr val="FF743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V1" type="tx">
  <p:cSld name="TITLE_AND_BODY">
    <p:bg>
      <p:bgPr>
        <a:solidFill>
          <a:srgbClr val="1D1D3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33fbcafd94f_0_324"/>
          <p:cNvPicPr preferRelativeResize="0"/>
          <p:nvPr/>
        </p:nvPicPr>
        <p:blipFill rotWithShape="1">
          <a:blip r:embed="rId2">
            <a:alphaModFix/>
          </a:blip>
          <a:srcRect b="69" l="0" r="0" t="6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3fbcafd94f_0_324"/>
          <p:cNvSpPr txBox="1"/>
          <p:nvPr>
            <p:ph type="title"/>
          </p:nvPr>
        </p:nvSpPr>
        <p:spPr>
          <a:xfrm>
            <a:off x="5000625" y="1080550"/>
            <a:ext cx="3831600" cy="17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9pPr>
          </a:lstStyle>
          <a:p/>
        </p:txBody>
      </p:sp>
      <p:sp>
        <p:nvSpPr>
          <p:cNvPr id="73" name="Google Shape;73;g33fbcafd94f_0_324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61625"/>
                </a:solidFill>
              </a:defRPr>
            </a:lvl1pPr>
            <a:lvl2pPr lvl="1">
              <a:buNone/>
              <a:defRPr>
                <a:solidFill>
                  <a:srgbClr val="161625"/>
                </a:solidFill>
              </a:defRPr>
            </a:lvl2pPr>
            <a:lvl3pPr lvl="2">
              <a:buNone/>
              <a:defRPr>
                <a:solidFill>
                  <a:srgbClr val="161625"/>
                </a:solidFill>
              </a:defRPr>
            </a:lvl3pPr>
            <a:lvl4pPr lvl="3">
              <a:buNone/>
              <a:defRPr>
                <a:solidFill>
                  <a:srgbClr val="161625"/>
                </a:solidFill>
              </a:defRPr>
            </a:lvl4pPr>
            <a:lvl5pPr lvl="4">
              <a:buNone/>
              <a:defRPr>
                <a:solidFill>
                  <a:srgbClr val="161625"/>
                </a:solidFill>
              </a:defRPr>
            </a:lvl5pPr>
            <a:lvl6pPr lvl="5">
              <a:buNone/>
              <a:defRPr>
                <a:solidFill>
                  <a:srgbClr val="161625"/>
                </a:solidFill>
              </a:defRPr>
            </a:lvl6pPr>
            <a:lvl7pPr lvl="6">
              <a:buNone/>
              <a:defRPr>
                <a:solidFill>
                  <a:srgbClr val="161625"/>
                </a:solidFill>
              </a:defRPr>
            </a:lvl7pPr>
            <a:lvl8pPr lvl="7">
              <a:buNone/>
              <a:defRPr>
                <a:solidFill>
                  <a:srgbClr val="161625"/>
                </a:solidFill>
              </a:defRPr>
            </a:lvl8pPr>
            <a:lvl9pPr lvl="8">
              <a:buNone/>
              <a:defRPr>
                <a:solidFill>
                  <a:srgbClr val="16162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g33fbcafd94f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g33fbcafd94f_0_324"/>
          <p:cNvCxnSpPr/>
          <p:nvPr/>
        </p:nvCxnSpPr>
        <p:spPr>
          <a:xfrm>
            <a:off x="294158" y="4903892"/>
            <a:ext cx="8532900" cy="1200"/>
          </a:xfrm>
          <a:prstGeom prst="straightConnector1">
            <a:avLst/>
          </a:prstGeom>
          <a:noFill/>
          <a:ln cap="flat" cmpd="sng" w="9525">
            <a:solidFill>
              <a:srgbClr val="FF743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g33fbcafd94f_0_324"/>
          <p:cNvSpPr txBox="1"/>
          <p:nvPr>
            <p:ph idx="1" type="body"/>
          </p:nvPr>
        </p:nvSpPr>
        <p:spPr>
          <a:xfrm>
            <a:off x="691850" y="863538"/>
            <a:ext cx="4222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600"/>
              <a:buChar char="●"/>
              <a:defRPr sz="1600">
                <a:solidFill>
                  <a:srgbClr val="1D1D3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400"/>
              <a:buChar char="○"/>
              <a:defRPr sz="1400">
                <a:solidFill>
                  <a:srgbClr val="1D1D30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200"/>
              <a:buChar char="■"/>
              <a:defRPr sz="1200">
                <a:solidFill>
                  <a:srgbClr val="1D1D30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100"/>
              <a:buChar char="●"/>
              <a:defRPr sz="1100">
                <a:solidFill>
                  <a:srgbClr val="1D1D30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900"/>
              <a:buChar char="○"/>
              <a:defRPr sz="900">
                <a:solidFill>
                  <a:srgbClr val="1D1D30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800"/>
              <a:buChar char="■"/>
              <a:defRPr sz="800">
                <a:solidFill>
                  <a:srgbClr val="1D1D30"/>
                </a:solidFill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700"/>
              <a:buChar char="●"/>
              <a:defRPr sz="700">
                <a:solidFill>
                  <a:srgbClr val="1D1D30"/>
                </a:solidFill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600"/>
              <a:buChar char="○"/>
              <a:defRPr sz="600">
                <a:solidFill>
                  <a:srgbClr val="1D1D30"/>
                </a:solidFill>
              </a:defRPr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500"/>
              <a:buChar char="■"/>
              <a:defRPr sz="500">
                <a:solidFill>
                  <a:srgbClr val="1D1D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V2">
  <p:cSld name="TITLE_AND_BODY_1">
    <p:bg>
      <p:bgPr>
        <a:solidFill>
          <a:srgbClr val="1D1D3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33fbcafd94f_0_331"/>
          <p:cNvPicPr preferRelativeResize="0"/>
          <p:nvPr/>
        </p:nvPicPr>
        <p:blipFill rotWithShape="1">
          <a:blip r:embed="rId2">
            <a:alphaModFix/>
          </a:blip>
          <a:srcRect b="69" l="0" r="0" t="6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33fbcafd94f_0_331"/>
          <p:cNvSpPr txBox="1"/>
          <p:nvPr>
            <p:ph type="title"/>
          </p:nvPr>
        </p:nvSpPr>
        <p:spPr>
          <a:xfrm>
            <a:off x="530050" y="1070075"/>
            <a:ext cx="3435000" cy="15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9pPr>
          </a:lstStyle>
          <a:p/>
        </p:txBody>
      </p:sp>
      <p:pic>
        <p:nvPicPr>
          <p:cNvPr id="80" name="Google Shape;80;g33fbcafd94f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33fbcafd94f_0_33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61625"/>
                </a:solidFill>
              </a:defRPr>
            </a:lvl1pPr>
            <a:lvl2pPr lvl="1">
              <a:buNone/>
              <a:defRPr>
                <a:solidFill>
                  <a:srgbClr val="161625"/>
                </a:solidFill>
              </a:defRPr>
            </a:lvl2pPr>
            <a:lvl3pPr lvl="2">
              <a:buNone/>
              <a:defRPr>
                <a:solidFill>
                  <a:srgbClr val="161625"/>
                </a:solidFill>
              </a:defRPr>
            </a:lvl3pPr>
            <a:lvl4pPr lvl="3">
              <a:buNone/>
              <a:defRPr>
                <a:solidFill>
                  <a:srgbClr val="161625"/>
                </a:solidFill>
              </a:defRPr>
            </a:lvl4pPr>
            <a:lvl5pPr lvl="4">
              <a:buNone/>
              <a:defRPr>
                <a:solidFill>
                  <a:srgbClr val="161625"/>
                </a:solidFill>
              </a:defRPr>
            </a:lvl5pPr>
            <a:lvl6pPr lvl="5">
              <a:buNone/>
              <a:defRPr>
                <a:solidFill>
                  <a:srgbClr val="161625"/>
                </a:solidFill>
              </a:defRPr>
            </a:lvl6pPr>
            <a:lvl7pPr lvl="6">
              <a:buNone/>
              <a:defRPr>
                <a:solidFill>
                  <a:srgbClr val="161625"/>
                </a:solidFill>
              </a:defRPr>
            </a:lvl7pPr>
            <a:lvl8pPr lvl="7">
              <a:buNone/>
              <a:defRPr>
                <a:solidFill>
                  <a:srgbClr val="161625"/>
                </a:solidFill>
              </a:defRPr>
            </a:lvl8pPr>
            <a:lvl9pPr lvl="8">
              <a:buNone/>
              <a:defRPr>
                <a:solidFill>
                  <a:srgbClr val="16162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" name="Google Shape;82;g33fbcafd94f_0_331"/>
          <p:cNvCxnSpPr/>
          <p:nvPr/>
        </p:nvCxnSpPr>
        <p:spPr>
          <a:xfrm>
            <a:off x="294158" y="4903892"/>
            <a:ext cx="8532900" cy="1200"/>
          </a:xfrm>
          <a:prstGeom prst="straightConnector1">
            <a:avLst/>
          </a:prstGeom>
          <a:noFill/>
          <a:ln cap="flat" cmpd="sng" w="9525">
            <a:solidFill>
              <a:srgbClr val="FF743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g33fbcafd94f_0_331"/>
          <p:cNvSpPr txBox="1"/>
          <p:nvPr>
            <p:ph idx="1" type="body"/>
          </p:nvPr>
        </p:nvSpPr>
        <p:spPr>
          <a:xfrm>
            <a:off x="4372875" y="889888"/>
            <a:ext cx="4222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600"/>
              <a:buChar char="●"/>
              <a:defRPr sz="1600">
                <a:solidFill>
                  <a:srgbClr val="1D1D3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400"/>
              <a:buChar char="○"/>
              <a:defRPr sz="1400">
                <a:solidFill>
                  <a:srgbClr val="1D1D30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200"/>
              <a:buChar char="■"/>
              <a:defRPr sz="1200">
                <a:solidFill>
                  <a:srgbClr val="1D1D30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1100"/>
              <a:buChar char="●"/>
              <a:defRPr sz="1100">
                <a:solidFill>
                  <a:srgbClr val="1D1D30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900"/>
              <a:buChar char="○"/>
              <a:defRPr sz="900">
                <a:solidFill>
                  <a:srgbClr val="1D1D30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800"/>
              <a:buChar char="■"/>
              <a:defRPr sz="800">
                <a:solidFill>
                  <a:srgbClr val="1D1D30"/>
                </a:solidFill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700"/>
              <a:buChar char="●"/>
              <a:defRPr sz="700">
                <a:solidFill>
                  <a:srgbClr val="1D1D30"/>
                </a:solidFill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600"/>
              <a:buChar char="○"/>
              <a:defRPr sz="600">
                <a:solidFill>
                  <a:srgbClr val="1D1D30"/>
                </a:solidFill>
              </a:defRPr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500"/>
              <a:buChar char="■"/>
              <a:defRPr sz="500">
                <a:solidFill>
                  <a:srgbClr val="1D1D3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1D1D3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33fbcafd94f_0_338"/>
          <p:cNvPicPr preferRelativeResize="0"/>
          <p:nvPr/>
        </p:nvPicPr>
        <p:blipFill rotWithShape="1">
          <a:blip r:embed="rId2">
            <a:alphaModFix/>
          </a:blip>
          <a:srcRect b="69" l="0" r="0" t="6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33fbcafd94f_0_338"/>
          <p:cNvSpPr txBox="1"/>
          <p:nvPr>
            <p:ph type="title"/>
          </p:nvPr>
        </p:nvSpPr>
        <p:spPr>
          <a:xfrm>
            <a:off x="311700" y="445025"/>
            <a:ext cx="4440300" cy="1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3200"/>
              <a:buNone/>
              <a:defRPr b="1" sz="3200">
                <a:solidFill>
                  <a:srgbClr val="161625"/>
                </a:solidFill>
              </a:defRPr>
            </a:lvl9pPr>
          </a:lstStyle>
          <a:p/>
        </p:txBody>
      </p:sp>
      <p:pic>
        <p:nvPicPr>
          <p:cNvPr id="87" name="Google Shape;87;g33fbcafd94f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33fbcafd94f_0_338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61625"/>
                </a:solidFill>
              </a:defRPr>
            </a:lvl1pPr>
            <a:lvl2pPr lvl="1">
              <a:buNone/>
              <a:defRPr>
                <a:solidFill>
                  <a:srgbClr val="161625"/>
                </a:solidFill>
              </a:defRPr>
            </a:lvl2pPr>
            <a:lvl3pPr lvl="2">
              <a:buNone/>
              <a:defRPr>
                <a:solidFill>
                  <a:srgbClr val="161625"/>
                </a:solidFill>
              </a:defRPr>
            </a:lvl3pPr>
            <a:lvl4pPr lvl="3">
              <a:buNone/>
              <a:defRPr>
                <a:solidFill>
                  <a:srgbClr val="161625"/>
                </a:solidFill>
              </a:defRPr>
            </a:lvl4pPr>
            <a:lvl5pPr lvl="4">
              <a:buNone/>
              <a:defRPr>
                <a:solidFill>
                  <a:srgbClr val="161625"/>
                </a:solidFill>
              </a:defRPr>
            </a:lvl5pPr>
            <a:lvl6pPr lvl="5">
              <a:buNone/>
              <a:defRPr>
                <a:solidFill>
                  <a:srgbClr val="161625"/>
                </a:solidFill>
              </a:defRPr>
            </a:lvl6pPr>
            <a:lvl7pPr lvl="6">
              <a:buNone/>
              <a:defRPr>
                <a:solidFill>
                  <a:srgbClr val="161625"/>
                </a:solidFill>
              </a:defRPr>
            </a:lvl7pPr>
            <a:lvl8pPr lvl="7">
              <a:buNone/>
              <a:defRPr>
                <a:solidFill>
                  <a:srgbClr val="161625"/>
                </a:solidFill>
              </a:defRPr>
            </a:lvl8pPr>
            <a:lvl9pPr lvl="8">
              <a:buNone/>
              <a:defRPr>
                <a:solidFill>
                  <a:srgbClr val="16162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" name="Google Shape;89;g33fbcafd94f_0_338"/>
          <p:cNvCxnSpPr/>
          <p:nvPr/>
        </p:nvCxnSpPr>
        <p:spPr>
          <a:xfrm>
            <a:off x="294158" y="4903892"/>
            <a:ext cx="8532900" cy="1200"/>
          </a:xfrm>
          <a:prstGeom prst="straightConnector1">
            <a:avLst/>
          </a:prstGeom>
          <a:noFill/>
          <a:ln cap="flat" cmpd="sng" w="9525">
            <a:solidFill>
              <a:srgbClr val="FF743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1D1D3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33fbcafd94f_0_344"/>
          <p:cNvPicPr preferRelativeResize="0"/>
          <p:nvPr/>
        </p:nvPicPr>
        <p:blipFill rotWithShape="1">
          <a:blip r:embed="rId2">
            <a:alphaModFix/>
          </a:blip>
          <a:srcRect b="69" l="0" r="0" t="6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3fbcafd94f_0_344"/>
          <p:cNvSpPr txBox="1"/>
          <p:nvPr>
            <p:ph type="title"/>
          </p:nvPr>
        </p:nvSpPr>
        <p:spPr>
          <a:xfrm>
            <a:off x="311700" y="555600"/>
            <a:ext cx="487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800"/>
              <a:buNone/>
              <a:defRPr b="1">
                <a:solidFill>
                  <a:srgbClr val="1616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800"/>
              <a:buNone/>
              <a:defRPr b="1">
                <a:solidFill>
                  <a:srgbClr val="16162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800"/>
              <a:buNone/>
              <a:defRPr b="1">
                <a:solidFill>
                  <a:srgbClr val="16162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800"/>
              <a:buNone/>
              <a:defRPr b="1">
                <a:solidFill>
                  <a:srgbClr val="16162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800"/>
              <a:buNone/>
              <a:defRPr b="1">
                <a:solidFill>
                  <a:srgbClr val="16162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800"/>
              <a:buNone/>
              <a:defRPr b="1">
                <a:solidFill>
                  <a:srgbClr val="16162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800"/>
              <a:buNone/>
              <a:defRPr b="1">
                <a:solidFill>
                  <a:srgbClr val="16162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800"/>
              <a:buNone/>
              <a:defRPr b="1">
                <a:solidFill>
                  <a:srgbClr val="16162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800"/>
              <a:buNone/>
              <a:defRPr b="1">
                <a:solidFill>
                  <a:srgbClr val="161625"/>
                </a:solidFill>
              </a:defRPr>
            </a:lvl9pPr>
          </a:lstStyle>
          <a:p/>
        </p:txBody>
      </p:sp>
      <p:sp>
        <p:nvSpPr>
          <p:cNvPr id="93" name="Google Shape;93;g33fbcafd94f_0_344"/>
          <p:cNvSpPr txBox="1"/>
          <p:nvPr>
            <p:ph idx="1" type="body"/>
          </p:nvPr>
        </p:nvSpPr>
        <p:spPr>
          <a:xfrm>
            <a:off x="4417075" y="1311300"/>
            <a:ext cx="422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2200"/>
              <a:buChar char="●"/>
              <a:defRPr b="1" sz="2200">
                <a:solidFill>
                  <a:srgbClr val="161625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1600"/>
              <a:buChar char="○"/>
              <a:defRPr sz="1600">
                <a:solidFill>
                  <a:srgbClr val="161625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1400"/>
              <a:buChar char="■"/>
              <a:defRPr>
                <a:solidFill>
                  <a:srgbClr val="161625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1200"/>
              <a:buChar char="●"/>
              <a:defRPr sz="1200">
                <a:solidFill>
                  <a:srgbClr val="16162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1000"/>
              <a:buChar char="○"/>
              <a:defRPr sz="1000">
                <a:solidFill>
                  <a:srgbClr val="161625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900"/>
              <a:buChar char="■"/>
              <a:defRPr sz="900">
                <a:solidFill>
                  <a:srgbClr val="161625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800"/>
              <a:buChar char="●"/>
              <a:defRPr sz="800">
                <a:solidFill>
                  <a:srgbClr val="161625"/>
                </a:solidFill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700"/>
              <a:buChar char="○"/>
              <a:defRPr sz="700">
                <a:solidFill>
                  <a:srgbClr val="161625"/>
                </a:solidFill>
              </a:defRPr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Clr>
                <a:srgbClr val="161625"/>
              </a:buClr>
              <a:buSzPts val="500"/>
              <a:buChar char="■"/>
              <a:defRPr sz="500">
                <a:solidFill>
                  <a:srgbClr val="161625"/>
                </a:solidFill>
              </a:defRPr>
            </a:lvl9pPr>
          </a:lstStyle>
          <a:p/>
        </p:txBody>
      </p:sp>
      <p:pic>
        <p:nvPicPr>
          <p:cNvPr id="94" name="Google Shape;94;g33fbcafd94f_0_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33fbcafd94f_0_344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61625"/>
                </a:solidFill>
              </a:defRPr>
            </a:lvl1pPr>
            <a:lvl2pPr lvl="1">
              <a:buNone/>
              <a:defRPr>
                <a:solidFill>
                  <a:srgbClr val="161625"/>
                </a:solidFill>
              </a:defRPr>
            </a:lvl2pPr>
            <a:lvl3pPr lvl="2">
              <a:buNone/>
              <a:defRPr>
                <a:solidFill>
                  <a:srgbClr val="161625"/>
                </a:solidFill>
              </a:defRPr>
            </a:lvl3pPr>
            <a:lvl4pPr lvl="3">
              <a:buNone/>
              <a:defRPr>
                <a:solidFill>
                  <a:srgbClr val="161625"/>
                </a:solidFill>
              </a:defRPr>
            </a:lvl4pPr>
            <a:lvl5pPr lvl="4">
              <a:buNone/>
              <a:defRPr>
                <a:solidFill>
                  <a:srgbClr val="161625"/>
                </a:solidFill>
              </a:defRPr>
            </a:lvl5pPr>
            <a:lvl6pPr lvl="5">
              <a:buNone/>
              <a:defRPr>
                <a:solidFill>
                  <a:srgbClr val="161625"/>
                </a:solidFill>
              </a:defRPr>
            </a:lvl6pPr>
            <a:lvl7pPr lvl="6">
              <a:buNone/>
              <a:defRPr>
                <a:solidFill>
                  <a:srgbClr val="161625"/>
                </a:solidFill>
              </a:defRPr>
            </a:lvl7pPr>
            <a:lvl8pPr lvl="7">
              <a:buNone/>
              <a:defRPr>
                <a:solidFill>
                  <a:srgbClr val="161625"/>
                </a:solidFill>
              </a:defRPr>
            </a:lvl8pPr>
            <a:lvl9pPr lvl="8">
              <a:buNone/>
              <a:defRPr>
                <a:solidFill>
                  <a:srgbClr val="16162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" name="Google Shape;96;g33fbcafd94f_0_344"/>
          <p:cNvCxnSpPr/>
          <p:nvPr/>
        </p:nvCxnSpPr>
        <p:spPr>
          <a:xfrm>
            <a:off x="294158" y="4903892"/>
            <a:ext cx="8532900" cy="1200"/>
          </a:xfrm>
          <a:prstGeom prst="straightConnector1">
            <a:avLst/>
          </a:prstGeom>
          <a:noFill/>
          <a:ln cap="flat" cmpd="sng" w="9525">
            <a:solidFill>
              <a:srgbClr val="FF743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blanca">
  <p:cSld name="MAIN_POINT">
    <p:bg>
      <p:bgPr>
        <a:solidFill>
          <a:srgbClr val="1D1D3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3fbcafd94f_0_351"/>
          <p:cNvPicPr preferRelativeResize="0"/>
          <p:nvPr/>
        </p:nvPicPr>
        <p:blipFill rotWithShape="1">
          <a:blip r:embed="rId2">
            <a:alphaModFix/>
          </a:blip>
          <a:srcRect b="69" l="0" r="0" t="69"/>
          <a:stretch/>
        </p:blipFill>
        <p:spPr>
          <a:xfrm>
            <a:off x="0" y="-13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33fbcafd94f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3fbcafd94f_0_35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61625"/>
                </a:solidFill>
              </a:defRPr>
            </a:lvl1pPr>
            <a:lvl2pPr lvl="1">
              <a:buNone/>
              <a:defRPr>
                <a:solidFill>
                  <a:srgbClr val="161625"/>
                </a:solidFill>
              </a:defRPr>
            </a:lvl2pPr>
            <a:lvl3pPr lvl="2">
              <a:buNone/>
              <a:defRPr>
                <a:solidFill>
                  <a:srgbClr val="161625"/>
                </a:solidFill>
              </a:defRPr>
            </a:lvl3pPr>
            <a:lvl4pPr lvl="3">
              <a:buNone/>
              <a:defRPr>
                <a:solidFill>
                  <a:srgbClr val="161625"/>
                </a:solidFill>
              </a:defRPr>
            </a:lvl4pPr>
            <a:lvl5pPr lvl="4">
              <a:buNone/>
              <a:defRPr>
                <a:solidFill>
                  <a:srgbClr val="161625"/>
                </a:solidFill>
              </a:defRPr>
            </a:lvl5pPr>
            <a:lvl6pPr lvl="5">
              <a:buNone/>
              <a:defRPr>
                <a:solidFill>
                  <a:srgbClr val="161625"/>
                </a:solidFill>
              </a:defRPr>
            </a:lvl6pPr>
            <a:lvl7pPr lvl="6">
              <a:buNone/>
              <a:defRPr>
                <a:solidFill>
                  <a:srgbClr val="161625"/>
                </a:solidFill>
              </a:defRPr>
            </a:lvl7pPr>
            <a:lvl8pPr lvl="7">
              <a:buNone/>
              <a:defRPr>
                <a:solidFill>
                  <a:srgbClr val="161625"/>
                </a:solidFill>
              </a:defRPr>
            </a:lvl8pPr>
            <a:lvl9pPr lvl="8">
              <a:buNone/>
              <a:defRPr>
                <a:solidFill>
                  <a:srgbClr val="16162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1" name="Google Shape;101;g33fbcafd94f_0_351"/>
          <p:cNvCxnSpPr/>
          <p:nvPr/>
        </p:nvCxnSpPr>
        <p:spPr>
          <a:xfrm>
            <a:off x="294158" y="4903892"/>
            <a:ext cx="8532900" cy="1200"/>
          </a:xfrm>
          <a:prstGeom prst="straightConnector1">
            <a:avLst/>
          </a:prstGeom>
          <a:noFill/>
          <a:ln cap="flat" cmpd="sng" w="9525">
            <a:solidFill>
              <a:srgbClr val="FF743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amarilla">
  <p:cSld name="MAIN_POINT_1">
    <p:bg>
      <p:bgPr>
        <a:solidFill>
          <a:srgbClr val="1D1D3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3fbcafd94f_0_3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2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3fbcafd94f_0_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3fbcafd94f_0_356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61625"/>
                </a:solidFill>
              </a:defRPr>
            </a:lvl1pPr>
            <a:lvl2pPr lvl="1">
              <a:buNone/>
              <a:defRPr>
                <a:solidFill>
                  <a:srgbClr val="161625"/>
                </a:solidFill>
              </a:defRPr>
            </a:lvl2pPr>
            <a:lvl3pPr lvl="2">
              <a:buNone/>
              <a:defRPr>
                <a:solidFill>
                  <a:srgbClr val="161625"/>
                </a:solidFill>
              </a:defRPr>
            </a:lvl3pPr>
            <a:lvl4pPr lvl="3">
              <a:buNone/>
              <a:defRPr>
                <a:solidFill>
                  <a:srgbClr val="161625"/>
                </a:solidFill>
              </a:defRPr>
            </a:lvl4pPr>
            <a:lvl5pPr lvl="4">
              <a:buNone/>
              <a:defRPr>
                <a:solidFill>
                  <a:srgbClr val="161625"/>
                </a:solidFill>
              </a:defRPr>
            </a:lvl5pPr>
            <a:lvl6pPr lvl="5">
              <a:buNone/>
              <a:defRPr>
                <a:solidFill>
                  <a:srgbClr val="161625"/>
                </a:solidFill>
              </a:defRPr>
            </a:lvl6pPr>
            <a:lvl7pPr lvl="6">
              <a:buNone/>
              <a:defRPr>
                <a:solidFill>
                  <a:srgbClr val="161625"/>
                </a:solidFill>
              </a:defRPr>
            </a:lvl7pPr>
            <a:lvl8pPr lvl="7">
              <a:buNone/>
              <a:defRPr>
                <a:solidFill>
                  <a:srgbClr val="161625"/>
                </a:solidFill>
              </a:defRPr>
            </a:lvl8pPr>
            <a:lvl9pPr lvl="8">
              <a:buNone/>
              <a:defRPr>
                <a:solidFill>
                  <a:srgbClr val="16162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6" name="Google Shape;106;g33fbcafd94f_0_356"/>
          <p:cNvCxnSpPr/>
          <p:nvPr/>
        </p:nvCxnSpPr>
        <p:spPr>
          <a:xfrm>
            <a:off x="294158" y="4903892"/>
            <a:ext cx="8532900" cy="1200"/>
          </a:xfrm>
          <a:prstGeom prst="straightConnector1">
            <a:avLst/>
          </a:prstGeom>
          <a:noFill/>
          <a:ln cap="flat" cmpd="sng" w="9525">
            <a:solidFill>
              <a:srgbClr val="FF743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 type="blank">
  <p:cSld name="BLANK">
    <p:bg>
      <p:bgPr>
        <a:solidFill>
          <a:srgbClr val="1D1D3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33fbcafd94f_0_36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3fbcafd94f_0_361" title="KeepcodingColores_RGB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50" y="1453825"/>
            <a:ext cx="7480151" cy="22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3fbcafd94f_0_361"/>
          <p:cNvSpPr/>
          <p:nvPr/>
        </p:nvSpPr>
        <p:spPr>
          <a:xfrm>
            <a:off x="25" y="4866050"/>
            <a:ext cx="9144000" cy="277500"/>
          </a:xfrm>
          <a:prstGeom prst="rect">
            <a:avLst/>
          </a:prstGeom>
          <a:solidFill>
            <a:srgbClr val="1D1D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g33fbcafd94f_0_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0498" y="4893923"/>
            <a:ext cx="221751" cy="2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3fbcafd94f_0_361"/>
          <p:cNvSpPr txBox="1"/>
          <p:nvPr/>
        </p:nvSpPr>
        <p:spPr>
          <a:xfrm>
            <a:off x="1802250" y="4866063"/>
            <a:ext cx="1308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www.keepcoding.io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3" name="Google Shape;113;g33fbcafd94f_0_361"/>
          <p:cNvSpPr txBox="1"/>
          <p:nvPr/>
        </p:nvSpPr>
        <p:spPr>
          <a:xfrm>
            <a:off x="3823325" y="4866050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cursos@keepcoding.io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14" name="Google Shape;114;g33fbcafd94f_0_3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1575" y="4893925"/>
            <a:ext cx="221750" cy="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3fbcafd94f_0_361"/>
          <p:cNvSpPr txBox="1"/>
          <p:nvPr/>
        </p:nvSpPr>
        <p:spPr>
          <a:xfrm>
            <a:off x="5967675" y="4866025"/>
            <a:ext cx="1497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highlight>
                  <a:srgbClr val="161625"/>
                </a:highlight>
              </a:rPr>
              <a:t>(+34) 916 33 1779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16" name="Google Shape;116;g33fbcafd94f_0_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3875" y="4893938"/>
            <a:ext cx="221750" cy="2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1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" type="body"/>
          </p:nvPr>
        </p:nvSpPr>
        <p:spPr>
          <a:xfrm>
            <a:off x="627850" y="962990"/>
            <a:ext cx="3597910" cy="310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2"/>
          <p:cNvSpPr txBox="1"/>
          <p:nvPr>
            <p:ph idx="2" type="body"/>
          </p:nvPr>
        </p:nvSpPr>
        <p:spPr>
          <a:xfrm>
            <a:off x="4759474" y="962990"/>
            <a:ext cx="4037965" cy="310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zul" type="title">
  <p:cSld name="TITLE">
    <p:bg>
      <p:bgPr>
        <a:solidFill>
          <a:srgbClr val="1D1D3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g33fbcafd94f_0_30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33fbcafd94f_0_302"/>
          <p:cNvSpPr txBox="1"/>
          <p:nvPr>
            <p:ph type="ctrTitle"/>
          </p:nvPr>
        </p:nvSpPr>
        <p:spPr>
          <a:xfrm>
            <a:off x="311708" y="6572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9pPr>
          </a:lstStyle>
          <a:p/>
        </p:txBody>
      </p:sp>
      <p:sp>
        <p:nvSpPr>
          <p:cNvPr id="51" name="Google Shape;51;g33fbcafd94f_0_3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None/>
              <a:defRPr b="1" sz="2800">
                <a:solidFill>
                  <a:srgbClr val="1D1D3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None/>
              <a:defRPr b="1" sz="2800">
                <a:solidFill>
                  <a:srgbClr val="1D1D3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None/>
              <a:defRPr b="1" sz="2800">
                <a:solidFill>
                  <a:srgbClr val="1D1D3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None/>
              <a:defRPr b="1" sz="2800">
                <a:solidFill>
                  <a:srgbClr val="1D1D3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None/>
              <a:defRPr b="1" sz="2800">
                <a:solidFill>
                  <a:srgbClr val="1D1D3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None/>
              <a:defRPr b="1" sz="2800">
                <a:solidFill>
                  <a:srgbClr val="1D1D3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None/>
              <a:defRPr b="1" sz="2800">
                <a:solidFill>
                  <a:srgbClr val="1D1D3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None/>
              <a:defRPr b="1" sz="2800">
                <a:solidFill>
                  <a:srgbClr val="1D1D3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30"/>
              </a:buClr>
              <a:buSzPts val="2800"/>
              <a:buNone/>
              <a:defRPr b="1" sz="2800">
                <a:solidFill>
                  <a:srgbClr val="1D1D30"/>
                </a:solidFill>
              </a:defRPr>
            </a:lvl9pPr>
          </a:lstStyle>
          <a:p/>
        </p:txBody>
      </p:sp>
      <p:pic>
        <p:nvPicPr>
          <p:cNvPr id="52" name="Google Shape;52;g33fbcafd94f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Retícula Azul" type="secHead">
  <p:cSld name="SECTION_HEADER">
    <p:bg>
      <p:bgPr>
        <a:solidFill>
          <a:srgbClr val="1D1D3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33fbcafd94f_0_30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33fbcafd94f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33fbcafd94f_0_30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Azul">
  <p:cSld name="SECTION_HEADER_1">
    <p:bg>
      <p:bgPr>
        <a:solidFill>
          <a:srgbClr val="1D1D3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g33fbcafd94f_0_3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33fbcafd94f_0_31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blanc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33fbcafd94f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50" y="263475"/>
            <a:ext cx="1340680" cy="2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3fbcafd94f_0_314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161625"/>
                </a:solidFill>
              </a:defRPr>
            </a:lvl1pPr>
            <a:lvl2pPr lvl="1">
              <a:buNone/>
              <a:defRPr>
                <a:solidFill>
                  <a:srgbClr val="161625"/>
                </a:solidFill>
              </a:defRPr>
            </a:lvl2pPr>
            <a:lvl3pPr lvl="2">
              <a:buNone/>
              <a:defRPr>
                <a:solidFill>
                  <a:srgbClr val="161625"/>
                </a:solidFill>
              </a:defRPr>
            </a:lvl3pPr>
            <a:lvl4pPr lvl="3">
              <a:buNone/>
              <a:defRPr>
                <a:solidFill>
                  <a:srgbClr val="161625"/>
                </a:solidFill>
              </a:defRPr>
            </a:lvl4pPr>
            <a:lvl5pPr lvl="4">
              <a:buNone/>
              <a:defRPr>
                <a:solidFill>
                  <a:srgbClr val="161625"/>
                </a:solidFill>
              </a:defRPr>
            </a:lvl5pPr>
            <a:lvl6pPr lvl="5">
              <a:buNone/>
              <a:defRPr>
                <a:solidFill>
                  <a:srgbClr val="161625"/>
                </a:solidFill>
              </a:defRPr>
            </a:lvl6pPr>
            <a:lvl7pPr lvl="6">
              <a:buNone/>
              <a:defRPr>
                <a:solidFill>
                  <a:srgbClr val="161625"/>
                </a:solidFill>
              </a:defRPr>
            </a:lvl7pPr>
            <a:lvl8pPr lvl="7">
              <a:buNone/>
              <a:defRPr>
                <a:solidFill>
                  <a:srgbClr val="161625"/>
                </a:solidFill>
              </a:defRPr>
            </a:lvl8pPr>
            <a:lvl9pPr lvl="8">
              <a:buNone/>
              <a:defRPr>
                <a:solidFill>
                  <a:srgbClr val="16162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" name="Google Shape;63;g33fbcafd94f_0_314"/>
          <p:cNvCxnSpPr/>
          <p:nvPr/>
        </p:nvCxnSpPr>
        <p:spPr>
          <a:xfrm>
            <a:off x="294158" y="4903892"/>
            <a:ext cx="8532900" cy="1200"/>
          </a:xfrm>
          <a:prstGeom prst="straightConnector1">
            <a:avLst/>
          </a:prstGeom>
          <a:noFill/>
          <a:ln cap="flat" cmpd="sng" w="9525">
            <a:solidFill>
              <a:srgbClr val="FF743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/>
          <p:nvPr/>
        </p:nvSpPr>
        <p:spPr>
          <a:xfrm>
            <a:off x="321468" y="228600"/>
            <a:ext cx="236220" cy="236220"/>
          </a:xfrm>
          <a:custGeom>
            <a:rect b="b" l="l" r="r" t="t"/>
            <a:pathLst>
              <a:path extrusionOk="0" h="236220" w="236220">
                <a:moveTo>
                  <a:pt x="0" y="0"/>
                </a:moveTo>
                <a:lnTo>
                  <a:pt x="235799" y="0"/>
                </a:lnTo>
                <a:lnTo>
                  <a:pt x="235799" y="235799"/>
                </a:lnTo>
                <a:lnTo>
                  <a:pt x="0" y="2357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9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49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49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49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9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" type="body"/>
          </p:nvPr>
        </p:nvSpPr>
        <p:spPr>
          <a:xfrm>
            <a:off x="159830" y="847800"/>
            <a:ext cx="882433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9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D1D3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3fbcafd94f_0_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g33fbcafd94f_0_2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g33fbcafd94f_0_298"/>
          <p:cNvSpPr txBox="1"/>
          <p:nvPr>
            <p:ph idx="1" type="body"/>
          </p:nvPr>
        </p:nvSpPr>
        <p:spPr>
          <a:xfrm>
            <a:off x="414050" y="1017713"/>
            <a:ext cx="422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9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  <a:defRPr sz="700">
                <a:solidFill>
                  <a:schemeClr val="lt1"/>
                </a:solidFill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○"/>
              <a:defRPr sz="600">
                <a:solidFill>
                  <a:schemeClr val="lt1"/>
                </a:solidFill>
              </a:defRPr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Char char="■"/>
              <a:defRPr sz="5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s://blogs.nvidia.com/blog/2016/07/29/whats-difference-artificial-intelligence-machine-learning-deep-learning-ai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theverge.com/2019/3/5/18251326/ai-startups-europe-fake-40-percent-mmc-report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hackernoon.com/navigating-the-data-science-career-landscape-db746a61ac62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hyperlink" Target="https://medium.com/marketing-and-entrepreneurship/10-companies-using-machine-learning-in-cool-ways-887c25f913c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hyperlink" Target="https://es.wikipedia.org/wiki/Iris_flor_conjunto_de_dat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hyperlink" Target="https://en.wikipedia.org/wiki/K-nearest_neighbors_algorith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44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20.jpg"/><Relationship Id="rId5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hyperlink" Target="https://ai.google/research/teams/brain/healthcare-bioscienc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nline.wlv.ac.uk/what-are-the-different-types-of-artificial-intelligen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fbcafd94f_0_294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g33fbcafd94f_0_294"/>
          <p:cNvSpPr txBox="1"/>
          <p:nvPr/>
        </p:nvSpPr>
        <p:spPr>
          <a:xfrm>
            <a:off x="554630" y="1885659"/>
            <a:ext cx="80346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490345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D1D30"/>
                </a:solidFill>
              </a:rPr>
              <a:t>Machine Learning 101</a:t>
            </a:r>
            <a:br>
              <a:rPr b="1" lang="en-US" sz="3200">
                <a:solidFill>
                  <a:srgbClr val="1D1D30"/>
                </a:solidFill>
              </a:rPr>
            </a:br>
            <a:r>
              <a:rPr b="1" lang="en-US" sz="2400">
                <a:solidFill>
                  <a:srgbClr val="1D1D30"/>
                </a:solidFill>
              </a:rPr>
              <a:t>Fundamentos de ML</a:t>
            </a:r>
            <a:endParaRPr b="1" sz="2400">
              <a:solidFill>
                <a:srgbClr val="1D1D3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fbcafd94f_0_40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g33fbcafd94f_0_407"/>
          <p:cNvSpPr txBox="1"/>
          <p:nvPr>
            <p:ph idx="4294967295" type="title"/>
          </p:nvPr>
        </p:nvSpPr>
        <p:spPr>
          <a:xfrm>
            <a:off x="613568" y="128365"/>
            <a:ext cx="4711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Diferencias con </a:t>
            </a:r>
            <a:r>
              <a:rPr b="1" i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3fbcafd94f_0_407"/>
          <p:cNvSpPr txBox="1"/>
          <p:nvPr/>
        </p:nvSpPr>
        <p:spPr>
          <a:xfrm>
            <a:off x="718374" y="1076407"/>
            <a:ext cx="7500000" cy="28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Redes neuronales (algoritmo de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Arquitecturas complejas (“deep”, profundas)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Teorizadas en los años 50. Recuperadas gracias a GPUs y digitalización masiva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7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Grandes resultados (superior a humanos) en datos estructurados y  algoritmos supervisados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7" lvl="1" marL="8362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Imagen médica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27" lvl="1" marL="8362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Gaming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fbcafd94f_0_41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g33fbcafd94f_0_411"/>
          <p:cNvSpPr txBox="1"/>
          <p:nvPr>
            <p:ph idx="4294967295" type="title"/>
          </p:nvPr>
        </p:nvSpPr>
        <p:spPr>
          <a:xfrm>
            <a:off x="613568" y="128365"/>
            <a:ext cx="1807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AI, ML y DL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33fbcafd94f_0_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945" y="780453"/>
            <a:ext cx="6437939" cy="35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3fbcafd94f_0_411"/>
          <p:cNvSpPr txBox="1"/>
          <p:nvPr/>
        </p:nvSpPr>
        <p:spPr>
          <a:xfrm>
            <a:off x="1219200" y="4446167"/>
            <a:ext cx="7786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b="0" i="0" lang="en-US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fbcafd94f_0_41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g33fbcafd94f_0_415"/>
          <p:cNvSpPr txBox="1"/>
          <p:nvPr>
            <p:ph idx="4294967295" type="title"/>
          </p:nvPr>
        </p:nvSpPr>
        <p:spPr>
          <a:xfrm>
            <a:off x="613568" y="128365"/>
            <a:ext cx="5682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Relación entre ML y ciencia de datos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3fbcafd94f_0_415"/>
          <p:cNvSpPr/>
          <p:nvPr/>
        </p:nvSpPr>
        <p:spPr>
          <a:xfrm>
            <a:off x="1283950" y="1087400"/>
            <a:ext cx="6762600" cy="266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fbcafd94f_0_419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g33fbcafd94f_0_419"/>
          <p:cNvSpPr txBox="1"/>
          <p:nvPr>
            <p:ph idx="4294967295" type="title"/>
          </p:nvPr>
        </p:nvSpPr>
        <p:spPr>
          <a:xfrm>
            <a:off x="613568" y="128365"/>
            <a:ext cx="4842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Estado actual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3fbcafd94f_0_419"/>
          <p:cNvSpPr txBox="1"/>
          <p:nvPr/>
        </p:nvSpPr>
        <p:spPr>
          <a:xfrm>
            <a:off x="613568" y="999525"/>
            <a:ext cx="79209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Las empresas más grandes llevan algunos años con estas tecnologías implantadas; se van extendiendo paulatinamente.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El impacto es real, pero incluso hoy hay humo. Mucho humo. Por todas partes.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33fbcafd94f_0_419"/>
          <p:cNvSpPr txBox="1"/>
          <p:nvPr/>
        </p:nvSpPr>
        <p:spPr>
          <a:xfrm>
            <a:off x="1444356" y="4341657"/>
            <a:ext cx="7422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b="0" i="0" lang="en-US" sz="1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https://www.theverge.com/2019/3/5/18251326/ai-startups-europe-fake-40-percent-mmc-report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33fbcafd94f_0_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8642" y="2499306"/>
            <a:ext cx="5566716" cy="155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fbcafd94f_0_423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g33fbcafd94f_0_423"/>
          <p:cNvSpPr txBox="1"/>
          <p:nvPr>
            <p:ph idx="4294967295" type="title"/>
          </p:nvPr>
        </p:nvSpPr>
        <p:spPr>
          <a:xfrm>
            <a:off x="613568" y="128365"/>
            <a:ext cx="5682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¿Y en lo laboral?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33fbcafd94f_0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0020" y="730806"/>
            <a:ext cx="5041088" cy="368188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3fbcafd94f_0_423"/>
          <p:cNvSpPr txBox="1"/>
          <p:nvPr/>
        </p:nvSpPr>
        <p:spPr>
          <a:xfrm>
            <a:off x="1442885" y="4434625"/>
            <a:ext cx="625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b="0" i="0" lang="en-US" sz="1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https://hackernoon.com/navigating-the-data-science-career-landscape-db746a61ac62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fbcafd94f_0_42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g33fbcafd94f_0_427"/>
          <p:cNvSpPr txBox="1"/>
          <p:nvPr>
            <p:ph idx="4294967295" type="title"/>
          </p:nvPr>
        </p:nvSpPr>
        <p:spPr>
          <a:xfrm>
            <a:off x="1199356" y="816736"/>
            <a:ext cx="125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3fbcafd94f_0_427"/>
          <p:cNvSpPr txBox="1"/>
          <p:nvPr/>
        </p:nvSpPr>
        <p:spPr>
          <a:xfrm>
            <a:off x="1237296" y="1449132"/>
            <a:ext cx="42531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2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fbcafd94f_0_43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33fbcafd94f_0_431"/>
          <p:cNvSpPr txBox="1"/>
          <p:nvPr>
            <p:ph idx="4294967295" type="title"/>
          </p:nvPr>
        </p:nvSpPr>
        <p:spPr>
          <a:xfrm>
            <a:off x="613568" y="128365"/>
            <a:ext cx="4050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</a:t>
            </a:r>
            <a:r>
              <a:rPr b="1" i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3fbcafd94f_0_431"/>
          <p:cNvSpPr/>
          <p:nvPr/>
        </p:nvSpPr>
        <p:spPr>
          <a:xfrm>
            <a:off x="660725" y="518200"/>
            <a:ext cx="7529400" cy="3748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3fbcafd94f_0_431"/>
          <p:cNvSpPr txBox="1"/>
          <p:nvPr/>
        </p:nvSpPr>
        <p:spPr>
          <a:xfrm>
            <a:off x="6891368" y="1097813"/>
            <a:ext cx="10332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3fbcafd94f_0_431"/>
          <p:cNvSpPr txBox="1"/>
          <p:nvPr/>
        </p:nvSpPr>
        <p:spPr>
          <a:xfrm>
            <a:off x="6891368" y="1516913"/>
            <a:ext cx="1092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3fbcafd94f_0_431"/>
          <p:cNvSpPr txBox="1"/>
          <p:nvPr/>
        </p:nvSpPr>
        <p:spPr>
          <a:xfrm>
            <a:off x="6891368" y="1936013"/>
            <a:ext cx="9633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3fbcafd94f_0_431"/>
          <p:cNvSpPr txBox="1"/>
          <p:nvPr/>
        </p:nvSpPr>
        <p:spPr>
          <a:xfrm>
            <a:off x="6891368" y="2355113"/>
            <a:ext cx="1022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3fbcafd94f_0_431"/>
          <p:cNvSpPr txBox="1"/>
          <p:nvPr/>
        </p:nvSpPr>
        <p:spPr>
          <a:xfrm>
            <a:off x="5488268" y="3485563"/>
            <a:ext cx="2199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Maximizar recompensa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33fbcafd94f_0_431"/>
          <p:cNvSpPr txBox="1"/>
          <p:nvPr/>
        </p:nvSpPr>
        <p:spPr>
          <a:xfrm>
            <a:off x="780593" y="1250213"/>
            <a:ext cx="993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Agrupar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3fbcafd94f_0_431"/>
          <p:cNvSpPr txBox="1"/>
          <p:nvPr/>
        </p:nvSpPr>
        <p:spPr>
          <a:xfrm>
            <a:off x="780593" y="1669313"/>
            <a:ext cx="1152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3fbcafd94f_0_431"/>
          <p:cNvSpPr txBox="1"/>
          <p:nvPr/>
        </p:nvSpPr>
        <p:spPr>
          <a:xfrm>
            <a:off x="780593" y="2088413"/>
            <a:ext cx="1379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3fbcafd94f_0_431"/>
          <p:cNvSpPr txBox="1"/>
          <p:nvPr/>
        </p:nvSpPr>
        <p:spPr>
          <a:xfrm>
            <a:off x="1505099" y="4494745"/>
            <a:ext cx="69393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https://medium.com/marketing-and-entrepreneurship/10-companies-using-machine-learning-in-cool-ways-887c25f913c3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fbcafd94f_0_439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g33fbcafd94f_0_439"/>
          <p:cNvSpPr txBox="1"/>
          <p:nvPr/>
        </p:nvSpPr>
        <p:spPr>
          <a:xfrm>
            <a:off x="613575" y="128375"/>
            <a:ext cx="7724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Instance based learning vs Model based learning 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3fbcafd94f_0_439"/>
          <p:cNvSpPr txBox="1"/>
          <p:nvPr/>
        </p:nvSpPr>
        <p:spPr>
          <a:xfrm>
            <a:off x="627850" y="962990"/>
            <a:ext cx="35979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Instance based</a:t>
            </a: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el algoritmo almacena las muestras en memoria y comprueba las más cercanas para predecir</a:t>
            </a:r>
            <a:endParaRPr sz="20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Algunos métodos kernel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Sencillos de entrenar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Predicciones más costosas puesto que el modelo debe buscar las muestras más cercanas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3fbcafd94f_0_439"/>
          <p:cNvSpPr txBox="1"/>
          <p:nvPr/>
        </p:nvSpPr>
        <p:spPr>
          <a:xfrm>
            <a:off x="4759474" y="962990"/>
            <a:ext cx="40380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Model based</a:t>
            </a: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el algoritmo genera un modelo en base a los patrones de los datos</a:t>
            </a:r>
            <a:endParaRPr sz="20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 lineal y logística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Árboles de decisión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SVMs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Redes neuronales</a:t>
            </a:r>
            <a:endParaRPr sz="220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Entrenamiento más costoso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Predicciones más rápidas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fbcafd94f_0_443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g33fbcafd94f_0_443"/>
          <p:cNvSpPr txBox="1"/>
          <p:nvPr/>
        </p:nvSpPr>
        <p:spPr>
          <a:xfrm>
            <a:off x="613577" y="128375"/>
            <a:ext cx="6694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Modelos paramétricos vs no paramétricos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3fbcafd94f_0_443"/>
          <p:cNvSpPr txBox="1"/>
          <p:nvPr/>
        </p:nvSpPr>
        <p:spPr>
          <a:xfrm>
            <a:off x="627850" y="962990"/>
            <a:ext cx="3597900" cy="28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Paramétricos</a:t>
            </a: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el modelo tiene un  conjunto limitado de parámetros</a:t>
            </a:r>
            <a:endParaRPr sz="20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 lineal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 logística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Redes neuronales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Eficientes: sencillos de entrenar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Menos complejos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3fbcafd94f_0_443"/>
          <p:cNvSpPr txBox="1"/>
          <p:nvPr/>
        </p:nvSpPr>
        <p:spPr>
          <a:xfrm>
            <a:off x="4759474" y="962990"/>
            <a:ext cx="40380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paramétricos</a:t>
            </a: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la complejidad  aumenta con el número de muestras</a:t>
            </a:r>
            <a:endParaRPr sz="20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 K-NN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Árboles de decisión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rgbClr val="4A4A4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Más flexibles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Computacionalmente costosos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fbcafd94f_0_44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g33fbcafd94f_0_447"/>
          <p:cNvSpPr txBox="1"/>
          <p:nvPr/>
        </p:nvSpPr>
        <p:spPr>
          <a:xfrm>
            <a:off x="613568" y="128365"/>
            <a:ext cx="3785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3fbcafd94f_0_447"/>
          <p:cNvSpPr/>
          <p:nvPr/>
        </p:nvSpPr>
        <p:spPr>
          <a:xfrm>
            <a:off x="265962" y="1028898"/>
            <a:ext cx="3973800" cy="2790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33fbcafd94f_0_447"/>
          <p:cNvSpPr/>
          <p:nvPr/>
        </p:nvSpPr>
        <p:spPr>
          <a:xfrm>
            <a:off x="3067050" y="1738362"/>
            <a:ext cx="5924400" cy="1762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33fbcafd94f_0_447"/>
          <p:cNvSpPr txBox="1"/>
          <p:nvPr/>
        </p:nvSpPr>
        <p:spPr>
          <a:xfrm>
            <a:off x="3358025" y="3599963"/>
            <a:ext cx="5289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Iris data set: </a:t>
            </a:r>
            <a:r>
              <a:rPr b="0" i="0" lang="en-US" sz="14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https://es.wikipedia.org/wiki/Iris_flor_conjunto_de_datos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fbcafd94f_0_37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g33fbcafd94f_0_375"/>
          <p:cNvSpPr txBox="1"/>
          <p:nvPr>
            <p:ph idx="4294967295" type="title"/>
          </p:nvPr>
        </p:nvSpPr>
        <p:spPr>
          <a:xfrm>
            <a:off x="1199342" y="816725"/>
            <a:ext cx="3019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3fbcafd94f_0_375"/>
          <p:cNvSpPr txBox="1"/>
          <p:nvPr/>
        </p:nvSpPr>
        <p:spPr>
          <a:xfrm>
            <a:off x="1237296" y="1449132"/>
            <a:ext cx="42531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2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fbcafd94f_0_45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g33fbcafd94f_0_451"/>
          <p:cNvSpPr txBox="1"/>
          <p:nvPr/>
        </p:nvSpPr>
        <p:spPr>
          <a:xfrm>
            <a:off x="613568" y="128365"/>
            <a:ext cx="589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Clasificación y regresión (supervisado)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3fbcafd94f_0_451"/>
          <p:cNvSpPr txBox="1"/>
          <p:nvPr/>
        </p:nvSpPr>
        <p:spPr>
          <a:xfrm>
            <a:off x="1008850" y="1420190"/>
            <a:ext cx="24588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variable objetivo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es discreta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Ej: Apto / No apto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 logística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3fbcafd94f_0_451"/>
          <p:cNvSpPr txBox="1"/>
          <p:nvPr/>
        </p:nvSpPr>
        <p:spPr>
          <a:xfrm>
            <a:off x="5014950" y="1420190"/>
            <a:ext cx="25248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variable objetivo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es continua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Ej: Nota del examen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 lineal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fbcafd94f_0_45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g33fbcafd94f_0_455"/>
          <p:cNvSpPr txBox="1"/>
          <p:nvPr/>
        </p:nvSpPr>
        <p:spPr>
          <a:xfrm>
            <a:off x="613568" y="128365"/>
            <a:ext cx="589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Clasificación y regresión (supervisado)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3fbcafd94f_0_455"/>
          <p:cNvSpPr txBox="1"/>
          <p:nvPr/>
        </p:nvSpPr>
        <p:spPr>
          <a:xfrm>
            <a:off x="962300" y="917890"/>
            <a:ext cx="1384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3fbcafd94f_0_455"/>
          <p:cNvSpPr txBox="1"/>
          <p:nvPr/>
        </p:nvSpPr>
        <p:spPr>
          <a:xfrm>
            <a:off x="962300" y="2746690"/>
            <a:ext cx="112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3fbcafd94f_0_455"/>
          <p:cNvSpPr/>
          <p:nvPr/>
        </p:nvSpPr>
        <p:spPr>
          <a:xfrm>
            <a:off x="1775284" y="1210234"/>
            <a:ext cx="5581800" cy="1592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3fbcafd94f_0_455"/>
          <p:cNvSpPr/>
          <p:nvPr/>
        </p:nvSpPr>
        <p:spPr>
          <a:xfrm>
            <a:off x="2804475" y="3257599"/>
            <a:ext cx="2096400" cy="1231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3fbcafd94f_0_455"/>
          <p:cNvSpPr txBox="1"/>
          <p:nvPr/>
        </p:nvSpPr>
        <p:spPr>
          <a:xfrm>
            <a:off x="3048000" y="1248090"/>
            <a:ext cx="1384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Binaria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3fbcafd94f_0_455"/>
          <p:cNvSpPr txBox="1"/>
          <p:nvPr/>
        </p:nvSpPr>
        <p:spPr>
          <a:xfrm>
            <a:off x="5811995" y="1248090"/>
            <a:ext cx="1384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Multiclase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fbcafd94f_0_459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g33fbcafd94f_0_459"/>
          <p:cNvSpPr txBox="1"/>
          <p:nvPr/>
        </p:nvSpPr>
        <p:spPr>
          <a:xfrm>
            <a:off x="613568" y="128365"/>
            <a:ext cx="6506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Aprendizaje no supervisado (ya estudiado)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3fbcafd94f_0_459"/>
          <p:cNvSpPr txBox="1"/>
          <p:nvPr/>
        </p:nvSpPr>
        <p:spPr>
          <a:xfrm>
            <a:off x="1052977" y="831550"/>
            <a:ext cx="5521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aprender sobre la distribución de los datos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3fbcafd94f_0_459"/>
          <p:cNvSpPr/>
          <p:nvPr/>
        </p:nvSpPr>
        <p:spPr>
          <a:xfrm>
            <a:off x="2067000" y="1699948"/>
            <a:ext cx="5010000" cy="174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fbcafd94f_0_463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g33fbcafd94f_0_463"/>
          <p:cNvSpPr txBox="1"/>
          <p:nvPr/>
        </p:nvSpPr>
        <p:spPr>
          <a:xfrm>
            <a:off x="613568" y="128365"/>
            <a:ext cx="2282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Generalización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3fbcafd94f_0_463"/>
          <p:cNvSpPr txBox="1"/>
          <p:nvPr/>
        </p:nvSpPr>
        <p:spPr>
          <a:xfrm>
            <a:off x="616526" y="971550"/>
            <a:ext cx="7536900" cy="2655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849" r="0" t="-25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fbcafd94f_0_46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g33fbcafd94f_0_467"/>
          <p:cNvSpPr txBox="1"/>
          <p:nvPr/>
        </p:nvSpPr>
        <p:spPr>
          <a:xfrm>
            <a:off x="1199356" y="816736"/>
            <a:ext cx="125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3fbcafd94f_0_467"/>
          <p:cNvSpPr txBox="1"/>
          <p:nvPr/>
        </p:nvSpPr>
        <p:spPr>
          <a:xfrm>
            <a:off x="1237296" y="1449132"/>
            <a:ext cx="42531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2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Vecinos más próximos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fbcafd94f_0_47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g33fbcafd94f_0_471"/>
          <p:cNvSpPr txBox="1"/>
          <p:nvPr/>
        </p:nvSpPr>
        <p:spPr>
          <a:xfrm>
            <a:off x="613568" y="128365"/>
            <a:ext cx="4606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 (K-NN)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3fbcafd94f_0_471"/>
          <p:cNvSpPr/>
          <p:nvPr/>
        </p:nvSpPr>
        <p:spPr>
          <a:xfrm>
            <a:off x="2649075" y="1739275"/>
            <a:ext cx="2657400" cy="24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33fbcafd94f_0_471"/>
          <p:cNvSpPr txBox="1"/>
          <p:nvPr/>
        </p:nvSpPr>
        <p:spPr>
          <a:xfrm>
            <a:off x="1276499" y="4494745"/>
            <a:ext cx="3895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Fuente: </a:t>
            </a:r>
            <a:r>
              <a:rPr b="0" i="0" lang="en-US" sz="1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https://en.wikipedia.org/wiki/K-nearest_neighbors_algorithm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3fbcafd94f_0_471"/>
          <p:cNvSpPr txBox="1"/>
          <p:nvPr/>
        </p:nvSpPr>
        <p:spPr>
          <a:xfrm>
            <a:off x="396225" y="771603"/>
            <a:ext cx="5913000" cy="2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701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Del inglés,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K-Nearest Neighbors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70104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Puede utilizarse en </a:t>
            </a:r>
            <a:r>
              <a:rPr b="1" i="0" lang="en-US" sz="18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clasiﬁcación 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y en regresión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MS PGothic"/>
              <a:buChar char="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k=3: Rojo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MS PGothic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MS PGothic"/>
              <a:buChar char="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k=5: Azul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3fbcafd94f_0_471"/>
          <p:cNvSpPr txBox="1"/>
          <p:nvPr/>
        </p:nvSpPr>
        <p:spPr>
          <a:xfrm>
            <a:off x="5730650" y="1739275"/>
            <a:ext cx="32613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Básicamente: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70104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 clasificación: voto de mayoría (moda)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70104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 regresión: media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fbcafd94f_0_47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g33fbcafd94f_0_475"/>
          <p:cNvSpPr txBox="1"/>
          <p:nvPr/>
        </p:nvSpPr>
        <p:spPr>
          <a:xfrm>
            <a:off x="1995622" y="1660566"/>
            <a:ext cx="51384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Let’s code!</a:t>
            </a:r>
            <a:endParaRPr sz="5200">
              <a:solidFill>
                <a:srgbClr val="4A4A4A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fbcafd94f_0_479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g33fbcafd94f_0_479"/>
          <p:cNvSpPr txBox="1"/>
          <p:nvPr/>
        </p:nvSpPr>
        <p:spPr>
          <a:xfrm>
            <a:off x="613568" y="128365"/>
            <a:ext cx="3673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Train + test: overfitting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33fbcafd94f_0_479"/>
          <p:cNvSpPr/>
          <p:nvPr/>
        </p:nvSpPr>
        <p:spPr>
          <a:xfrm>
            <a:off x="1106624" y="766597"/>
            <a:ext cx="6794400" cy="3919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3fbcafd94f_0_483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g33fbcafd94f_0_483"/>
          <p:cNvSpPr txBox="1"/>
          <p:nvPr/>
        </p:nvSpPr>
        <p:spPr>
          <a:xfrm>
            <a:off x="613568" y="128365"/>
            <a:ext cx="3678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Limitaciones train + test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3fbcafd94f_0_483"/>
          <p:cNvSpPr txBox="1"/>
          <p:nvPr/>
        </p:nvSpPr>
        <p:spPr>
          <a:xfrm>
            <a:off x="733746" y="1085043"/>
            <a:ext cx="7567800" cy="1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51790" lvl="0" marL="363855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las muestras de entrenamiento son escasas, el error en test puede ser muy  variable, dependiendo de las muestras incluidas en el conjunto de entrenamiento y  el conjunto de test.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4A4A4A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1790" lvl="0" marL="36385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permite seleccionar los parámetros del modelo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fbcafd94f_0_48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g33fbcafd94f_0_487"/>
          <p:cNvSpPr txBox="1"/>
          <p:nvPr/>
        </p:nvSpPr>
        <p:spPr>
          <a:xfrm>
            <a:off x="613568" y="128365"/>
            <a:ext cx="5145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Entrenamiento + validación + test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33fbcafd94f_0_487"/>
          <p:cNvSpPr txBox="1"/>
          <p:nvPr/>
        </p:nvSpPr>
        <p:spPr>
          <a:xfrm>
            <a:off x="718374" y="2457532"/>
            <a:ext cx="584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Rápido y sencillo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Mucha varianza (mismas limitaciones que caso anterior)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33fbcafd94f_0_487"/>
          <p:cNvSpPr/>
          <p:nvPr/>
        </p:nvSpPr>
        <p:spPr>
          <a:xfrm>
            <a:off x="467312" y="1061875"/>
            <a:ext cx="7924800" cy="990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fbcafd94f_0_379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g33fbcafd94f_0_379"/>
          <p:cNvSpPr txBox="1"/>
          <p:nvPr>
            <p:ph idx="4294967295" type="title"/>
          </p:nvPr>
        </p:nvSpPr>
        <p:spPr>
          <a:xfrm>
            <a:off x="613568" y="128365"/>
            <a:ext cx="4187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¿Qu</a:t>
            </a: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é es </a:t>
            </a:r>
            <a:r>
              <a:rPr b="1" i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3fbcafd94f_0_379"/>
          <p:cNvSpPr txBox="1"/>
          <p:nvPr/>
        </p:nvSpPr>
        <p:spPr>
          <a:xfrm>
            <a:off x="627850" y="810600"/>
            <a:ext cx="7290900" cy="3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469900" marR="5080" rtl="0" algn="l">
              <a:lnSpc>
                <a:spcPct val="114599"/>
              </a:lnSpc>
              <a:spcBef>
                <a:spcPts val="209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ciencia de proporcionar a los ordenadores la capacidad de </a:t>
            </a:r>
            <a:r>
              <a:rPr b="1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aprender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 tomar  decisiones a partir de los </a:t>
            </a:r>
            <a:r>
              <a:rPr b="1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sin ser programados explícitamente para  ello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” —Arthur Samuel, 1959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5080" rtl="0" algn="l">
              <a:lnSpc>
                <a:spcPct val="114599"/>
              </a:lnSpc>
              <a:spcBef>
                <a:spcPts val="209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●"/>
            </a:pP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Se dice que un programa informático aprende de la experiencia E con respecto a una tarea T y una medida de rendimiento R si su rendimiento en T, medido por P, mejora con la experiencia E.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—Tom Mitchell, 1997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4A4A4A"/>
              </a:buClr>
              <a:buSzPts val="2150"/>
              <a:buFont typeface="Arial"/>
              <a:buNone/>
            </a:pPr>
            <a:r>
              <a:t/>
            </a:r>
            <a:endParaRPr b="0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473708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Útil cuando no se puede utilizar una fórmula que describa la realidad,  pero sí se dispone de datos para construir una solución empírica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fbcafd94f_0_49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g33fbcafd94f_0_491"/>
          <p:cNvSpPr txBox="1"/>
          <p:nvPr/>
        </p:nvSpPr>
        <p:spPr>
          <a:xfrm>
            <a:off x="613568" y="128365"/>
            <a:ext cx="6491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Validación cruzada: k-fold </a:t>
            </a:r>
            <a:r>
              <a:rPr b="1" i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cross-validation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33fbcafd94f_0_491"/>
          <p:cNvSpPr/>
          <p:nvPr/>
        </p:nvSpPr>
        <p:spPr>
          <a:xfrm>
            <a:off x="1742325" y="909075"/>
            <a:ext cx="5247300" cy="3634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fbcafd94f_0_49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g33fbcafd94f_0_495"/>
          <p:cNvSpPr txBox="1"/>
          <p:nvPr/>
        </p:nvSpPr>
        <p:spPr>
          <a:xfrm>
            <a:off x="613568" y="128365"/>
            <a:ext cx="414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Validación cruzada: Paso 1</a:t>
            </a:r>
            <a:endParaRPr sz="5200">
              <a:solidFill>
                <a:srgbClr val="4A4A4A"/>
              </a:solidFill>
            </a:endParaRPr>
          </a:p>
        </p:txBody>
      </p:sp>
      <p:sp>
        <p:nvSpPr>
          <p:cNvPr id="364" name="Google Shape;364;g33fbcafd94f_0_495"/>
          <p:cNvSpPr/>
          <p:nvPr/>
        </p:nvSpPr>
        <p:spPr>
          <a:xfrm>
            <a:off x="633375" y="1427312"/>
            <a:ext cx="5247300" cy="80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33fbcafd94f_0_495"/>
          <p:cNvSpPr/>
          <p:nvPr/>
        </p:nvSpPr>
        <p:spPr>
          <a:xfrm>
            <a:off x="994386" y="2209089"/>
            <a:ext cx="3375900" cy="41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33fbcafd94f_0_495"/>
          <p:cNvSpPr/>
          <p:nvPr/>
        </p:nvSpPr>
        <p:spPr>
          <a:xfrm>
            <a:off x="7302317" y="1707862"/>
            <a:ext cx="976200" cy="80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33fbcafd94f_0_495"/>
          <p:cNvSpPr/>
          <p:nvPr/>
        </p:nvSpPr>
        <p:spPr>
          <a:xfrm>
            <a:off x="6016249" y="1937324"/>
            <a:ext cx="1150620" cy="125730"/>
          </a:xfrm>
          <a:custGeom>
            <a:rect b="b" l="l" r="r" t="t"/>
            <a:pathLst>
              <a:path extrusionOk="0" h="125730" w="1150620">
                <a:moveTo>
                  <a:pt x="1087649" y="125699"/>
                </a:moveTo>
                <a:lnTo>
                  <a:pt x="1087649" y="94274"/>
                </a:lnTo>
                <a:lnTo>
                  <a:pt x="0" y="94274"/>
                </a:lnTo>
                <a:lnTo>
                  <a:pt x="0" y="31424"/>
                </a:lnTo>
                <a:lnTo>
                  <a:pt x="1087649" y="31424"/>
                </a:lnTo>
                <a:lnTo>
                  <a:pt x="1087649" y="0"/>
                </a:lnTo>
                <a:lnTo>
                  <a:pt x="1150499" y="62849"/>
                </a:lnTo>
                <a:lnTo>
                  <a:pt x="1087649" y="125699"/>
                </a:lnTo>
                <a:close/>
              </a:path>
            </a:pathLst>
          </a:custGeom>
          <a:solidFill>
            <a:srgbClr val="C9DA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33fbcafd94f_0_495"/>
          <p:cNvSpPr/>
          <p:nvPr/>
        </p:nvSpPr>
        <p:spPr>
          <a:xfrm>
            <a:off x="6016249" y="1937324"/>
            <a:ext cx="1150620" cy="125730"/>
          </a:xfrm>
          <a:custGeom>
            <a:rect b="b" l="l" r="r" t="t"/>
            <a:pathLst>
              <a:path extrusionOk="0" h="125730" w="1150620">
                <a:moveTo>
                  <a:pt x="0" y="31424"/>
                </a:moveTo>
                <a:lnTo>
                  <a:pt x="1087649" y="31424"/>
                </a:lnTo>
                <a:lnTo>
                  <a:pt x="1087649" y="0"/>
                </a:lnTo>
                <a:lnTo>
                  <a:pt x="1150499" y="62849"/>
                </a:lnTo>
                <a:lnTo>
                  <a:pt x="1087649" y="125699"/>
                </a:lnTo>
                <a:lnTo>
                  <a:pt x="1087649" y="94274"/>
                </a:lnTo>
                <a:lnTo>
                  <a:pt x="0" y="94274"/>
                </a:lnTo>
                <a:lnTo>
                  <a:pt x="0" y="31424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3fbcafd94f_0_499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g33fbcafd94f_0_499"/>
          <p:cNvSpPr txBox="1"/>
          <p:nvPr/>
        </p:nvSpPr>
        <p:spPr>
          <a:xfrm>
            <a:off x="613568" y="128365"/>
            <a:ext cx="414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Validación cruzada: Paso 2</a:t>
            </a:r>
            <a:endParaRPr sz="5200">
              <a:solidFill>
                <a:srgbClr val="4A4A4A"/>
              </a:solidFill>
            </a:endParaRPr>
          </a:p>
        </p:txBody>
      </p:sp>
      <p:sp>
        <p:nvSpPr>
          <p:cNvPr id="375" name="Google Shape;375;g33fbcafd94f_0_499"/>
          <p:cNvSpPr/>
          <p:nvPr/>
        </p:nvSpPr>
        <p:spPr>
          <a:xfrm>
            <a:off x="964550" y="1773575"/>
            <a:ext cx="3738600" cy="174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33fbcafd94f_0_499"/>
          <p:cNvSpPr/>
          <p:nvPr/>
        </p:nvSpPr>
        <p:spPr>
          <a:xfrm>
            <a:off x="1222986" y="799364"/>
            <a:ext cx="3375900" cy="417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33fbcafd94f_0_499"/>
          <p:cNvSpPr txBox="1"/>
          <p:nvPr/>
        </p:nvSpPr>
        <p:spPr>
          <a:xfrm>
            <a:off x="346874" y="1432338"/>
            <a:ext cx="1462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1:Nvecinos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33fbcafd94f_0_499"/>
          <p:cNvSpPr txBox="1"/>
          <p:nvPr/>
        </p:nvSpPr>
        <p:spPr>
          <a:xfrm>
            <a:off x="423074" y="3504813"/>
            <a:ext cx="322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3fbcafd94f_0_499"/>
          <p:cNvSpPr/>
          <p:nvPr/>
        </p:nvSpPr>
        <p:spPr>
          <a:xfrm>
            <a:off x="5895475" y="1899999"/>
            <a:ext cx="177164" cy="1529714"/>
          </a:xfrm>
          <a:custGeom>
            <a:rect b="b" l="l" r="r" t="t"/>
            <a:pathLst>
              <a:path extrusionOk="0" h="1529714" w="177164">
                <a:moveTo>
                  <a:pt x="0" y="0"/>
                </a:moveTo>
                <a:lnTo>
                  <a:pt x="34389" y="1157"/>
                </a:lnTo>
                <a:lnTo>
                  <a:pt x="62472" y="4312"/>
                </a:lnTo>
                <a:lnTo>
                  <a:pt x="81407" y="8993"/>
                </a:lnTo>
                <a:lnTo>
                  <a:pt x="88349" y="14724"/>
                </a:lnTo>
                <a:lnTo>
                  <a:pt x="88349" y="750125"/>
                </a:lnTo>
                <a:lnTo>
                  <a:pt x="95292" y="755856"/>
                </a:lnTo>
                <a:lnTo>
                  <a:pt x="114227" y="760537"/>
                </a:lnTo>
                <a:lnTo>
                  <a:pt x="142310" y="763692"/>
                </a:lnTo>
                <a:lnTo>
                  <a:pt x="176699" y="764849"/>
                </a:lnTo>
                <a:lnTo>
                  <a:pt x="142310" y="766007"/>
                </a:lnTo>
                <a:lnTo>
                  <a:pt x="114227" y="769162"/>
                </a:lnTo>
                <a:lnTo>
                  <a:pt x="95292" y="773843"/>
                </a:lnTo>
                <a:lnTo>
                  <a:pt x="88349" y="779574"/>
                </a:lnTo>
                <a:lnTo>
                  <a:pt x="88349" y="1514975"/>
                </a:lnTo>
                <a:lnTo>
                  <a:pt x="81407" y="1520707"/>
                </a:lnTo>
                <a:lnTo>
                  <a:pt x="62472" y="1525387"/>
                </a:lnTo>
                <a:lnTo>
                  <a:pt x="34389" y="1528542"/>
                </a:lnTo>
                <a:lnTo>
                  <a:pt x="0" y="1529699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33fbcafd94f_0_499"/>
          <p:cNvSpPr/>
          <p:nvPr/>
        </p:nvSpPr>
        <p:spPr>
          <a:xfrm>
            <a:off x="4778275" y="1955775"/>
            <a:ext cx="373379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33fbcafd94f_0_499"/>
          <p:cNvSpPr/>
          <p:nvPr/>
        </p:nvSpPr>
        <p:spPr>
          <a:xfrm>
            <a:off x="5151625" y="1940042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33fbcafd94f_0_499"/>
          <p:cNvSpPr/>
          <p:nvPr/>
        </p:nvSpPr>
        <p:spPr>
          <a:xfrm>
            <a:off x="5151625" y="1940042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33fbcafd94f_0_499"/>
          <p:cNvSpPr/>
          <p:nvPr/>
        </p:nvSpPr>
        <p:spPr>
          <a:xfrm>
            <a:off x="4779300" y="2307123"/>
            <a:ext cx="373379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33fbcafd94f_0_499"/>
          <p:cNvSpPr/>
          <p:nvPr/>
        </p:nvSpPr>
        <p:spPr>
          <a:xfrm>
            <a:off x="5152649" y="2291390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33fbcafd94f_0_499"/>
          <p:cNvSpPr/>
          <p:nvPr/>
        </p:nvSpPr>
        <p:spPr>
          <a:xfrm>
            <a:off x="5152649" y="2291390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33fbcafd94f_0_499"/>
          <p:cNvSpPr/>
          <p:nvPr/>
        </p:nvSpPr>
        <p:spPr>
          <a:xfrm>
            <a:off x="4779300" y="2664851"/>
            <a:ext cx="373379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33fbcafd94f_0_499"/>
          <p:cNvSpPr/>
          <p:nvPr/>
        </p:nvSpPr>
        <p:spPr>
          <a:xfrm>
            <a:off x="5152649" y="2649118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33fbcafd94f_0_499"/>
          <p:cNvSpPr/>
          <p:nvPr/>
        </p:nvSpPr>
        <p:spPr>
          <a:xfrm>
            <a:off x="5152649" y="2649118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33fbcafd94f_0_499"/>
          <p:cNvSpPr/>
          <p:nvPr/>
        </p:nvSpPr>
        <p:spPr>
          <a:xfrm>
            <a:off x="4779300" y="3006473"/>
            <a:ext cx="373379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33fbcafd94f_0_499"/>
          <p:cNvSpPr/>
          <p:nvPr/>
        </p:nvSpPr>
        <p:spPr>
          <a:xfrm>
            <a:off x="5152649" y="2990740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33fbcafd94f_0_499"/>
          <p:cNvSpPr/>
          <p:nvPr/>
        </p:nvSpPr>
        <p:spPr>
          <a:xfrm>
            <a:off x="5152649" y="2990740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33fbcafd94f_0_499"/>
          <p:cNvSpPr/>
          <p:nvPr/>
        </p:nvSpPr>
        <p:spPr>
          <a:xfrm>
            <a:off x="4779300" y="3355314"/>
            <a:ext cx="373379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33fbcafd94f_0_499"/>
          <p:cNvSpPr/>
          <p:nvPr/>
        </p:nvSpPr>
        <p:spPr>
          <a:xfrm>
            <a:off x="5152649" y="3339581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33fbcafd94f_0_499"/>
          <p:cNvSpPr/>
          <p:nvPr/>
        </p:nvSpPr>
        <p:spPr>
          <a:xfrm>
            <a:off x="5152649" y="3339581"/>
            <a:ext cx="43814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33fbcafd94f_0_499"/>
          <p:cNvSpPr/>
          <p:nvPr/>
        </p:nvSpPr>
        <p:spPr>
          <a:xfrm>
            <a:off x="5285900" y="2538425"/>
            <a:ext cx="533400" cy="208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33fbcafd94f_0_499"/>
          <p:cNvSpPr/>
          <p:nvPr/>
        </p:nvSpPr>
        <p:spPr>
          <a:xfrm>
            <a:off x="5283848" y="1851399"/>
            <a:ext cx="533400" cy="208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33fbcafd94f_0_499"/>
          <p:cNvSpPr/>
          <p:nvPr/>
        </p:nvSpPr>
        <p:spPr>
          <a:xfrm>
            <a:off x="5285899" y="2194912"/>
            <a:ext cx="533400" cy="208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33fbcafd94f_0_499"/>
          <p:cNvSpPr/>
          <p:nvPr/>
        </p:nvSpPr>
        <p:spPr>
          <a:xfrm>
            <a:off x="5285899" y="2881925"/>
            <a:ext cx="533400" cy="208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33fbcafd94f_0_499"/>
          <p:cNvSpPr/>
          <p:nvPr/>
        </p:nvSpPr>
        <p:spPr>
          <a:xfrm>
            <a:off x="5285899" y="3225424"/>
            <a:ext cx="533400" cy="208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33fbcafd94f_0_499"/>
          <p:cNvSpPr/>
          <p:nvPr/>
        </p:nvSpPr>
        <p:spPr>
          <a:xfrm>
            <a:off x="6171635" y="2360051"/>
            <a:ext cx="1769100" cy="6291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33fbcafd94f_0_499"/>
          <p:cNvSpPr/>
          <p:nvPr/>
        </p:nvSpPr>
        <p:spPr>
          <a:xfrm>
            <a:off x="6510900" y="3856800"/>
            <a:ext cx="1893900" cy="286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33fbcafd94f_0_499"/>
          <p:cNvSpPr/>
          <p:nvPr/>
        </p:nvSpPr>
        <p:spPr>
          <a:xfrm>
            <a:off x="6407775" y="3715175"/>
            <a:ext cx="2099945" cy="543560"/>
          </a:xfrm>
          <a:custGeom>
            <a:rect b="b" l="l" r="r" t="t"/>
            <a:pathLst>
              <a:path extrusionOk="0" h="543560" w="2099945">
                <a:moveTo>
                  <a:pt x="0" y="90501"/>
                </a:moveTo>
                <a:lnTo>
                  <a:pt x="7112" y="55274"/>
                </a:lnTo>
                <a:lnTo>
                  <a:pt x="26507" y="26507"/>
                </a:lnTo>
                <a:lnTo>
                  <a:pt x="55274" y="7112"/>
                </a:lnTo>
                <a:lnTo>
                  <a:pt x="90501" y="0"/>
                </a:lnTo>
                <a:lnTo>
                  <a:pt x="2008898" y="0"/>
                </a:lnTo>
                <a:lnTo>
                  <a:pt x="2059108" y="15205"/>
                </a:lnTo>
                <a:lnTo>
                  <a:pt x="2092510" y="55868"/>
                </a:lnTo>
                <a:lnTo>
                  <a:pt x="2099399" y="90501"/>
                </a:lnTo>
                <a:lnTo>
                  <a:pt x="2099399" y="452497"/>
                </a:lnTo>
                <a:lnTo>
                  <a:pt x="2092287" y="487725"/>
                </a:lnTo>
                <a:lnTo>
                  <a:pt x="2072892" y="516492"/>
                </a:lnTo>
                <a:lnTo>
                  <a:pt x="2044125" y="535887"/>
                </a:lnTo>
                <a:lnTo>
                  <a:pt x="2008898" y="542999"/>
                </a:lnTo>
                <a:lnTo>
                  <a:pt x="90501" y="542999"/>
                </a:lnTo>
                <a:lnTo>
                  <a:pt x="55274" y="535887"/>
                </a:lnTo>
                <a:lnTo>
                  <a:pt x="26507" y="516492"/>
                </a:lnTo>
                <a:lnTo>
                  <a:pt x="7112" y="487725"/>
                </a:lnTo>
                <a:lnTo>
                  <a:pt x="0" y="452497"/>
                </a:lnTo>
                <a:lnTo>
                  <a:pt x="0" y="90501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fbcafd94f_0_503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g33fbcafd94f_0_503"/>
          <p:cNvSpPr txBox="1"/>
          <p:nvPr/>
        </p:nvSpPr>
        <p:spPr>
          <a:xfrm>
            <a:off x="613568" y="128365"/>
            <a:ext cx="414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Validación cruzada: Paso 3</a:t>
            </a:r>
            <a:endParaRPr sz="5200">
              <a:solidFill>
                <a:srgbClr val="4A4A4A"/>
              </a:solidFill>
            </a:endParaRPr>
          </a:p>
        </p:txBody>
      </p:sp>
      <p:sp>
        <p:nvSpPr>
          <p:cNvPr id="409" name="Google Shape;409;g33fbcafd94f_0_503"/>
          <p:cNvSpPr/>
          <p:nvPr/>
        </p:nvSpPr>
        <p:spPr>
          <a:xfrm>
            <a:off x="633375" y="1427312"/>
            <a:ext cx="5247300" cy="80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33fbcafd94f_0_503"/>
          <p:cNvSpPr/>
          <p:nvPr/>
        </p:nvSpPr>
        <p:spPr>
          <a:xfrm>
            <a:off x="1953012" y="2709875"/>
            <a:ext cx="1893900" cy="28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33fbcafd94f_0_503"/>
          <p:cNvSpPr/>
          <p:nvPr/>
        </p:nvSpPr>
        <p:spPr>
          <a:xfrm>
            <a:off x="5844887" y="2349150"/>
            <a:ext cx="2099945" cy="2084704"/>
          </a:xfrm>
          <a:custGeom>
            <a:rect b="b" l="l" r="r" t="t"/>
            <a:pathLst>
              <a:path extrusionOk="0" h="2084704" w="2099945">
                <a:moveTo>
                  <a:pt x="0" y="347406"/>
                </a:moveTo>
                <a:lnTo>
                  <a:pt x="3171" y="300265"/>
                </a:lnTo>
                <a:lnTo>
                  <a:pt x="12409" y="255052"/>
                </a:lnTo>
                <a:lnTo>
                  <a:pt x="27300" y="212180"/>
                </a:lnTo>
                <a:lnTo>
                  <a:pt x="47431" y="172064"/>
                </a:lnTo>
                <a:lnTo>
                  <a:pt x="72386" y="135116"/>
                </a:lnTo>
                <a:lnTo>
                  <a:pt x="101753" y="101753"/>
                </a:lnTo>
                <a:lnTo>
                  <a:pt x="135116" y="72386"/>
                </a:lnTo>
                <a:lnTo>
                  <a:pt x="172064" y="47431"/>
                </a:lnTo>
                <a:lnTo>
                  <a:pt x="212180" y="27300"/>
                </a:lnTo>
                <a:lnTo>
                  <a:pt x="255052" y="12409"/>
                </a:lnTo>
                <a:lnTo>
                  <a:pt x="300265" y="3171"/>
                </a:lnTo>
                <a:lnTo>
                  <a:pt x="347406" y="0"/>
                </a:lnTo>
                <a:lnTo>
                  <a:pt x="1751992" y="0"/>
                </a:lnTo>
                <a:lnTo>
                  <a:pt x="1797657" y="3012"/>
                </a:lnTo>
                <a:lnTo>
                  <a:pt x="1842153" y="11902"/>
                </a:lnTo>
                <a:lnTo>
                  <a:pt x="1884939" y="26444"/>
                </a:lnTo>
                <a:lnTo>
                  <a:pt x="1925477" y="46416"/>
                </a:lnTo>
                <a:lnTo>
                  <a:pt x="1963226" y="71593"/>
                </a:lnTo>
                <a:lnTo>
                  <a:pt x="1997646" y="101753"/>
                </a:lnTo>
                <a:lnTo>
                  <a:pt x="2027806" y="136173"/>
                </a:lnTo>
                <a:lnTo>
                  <a:pt x="2052983" y="173922"/>
                </a:lnTo>
                <a:lnTo>
                  <a:pt x="2072955" y="214460"/>
                </a:lnTo>
                <a:lnTo>
                  <a:pt x="2087497" y="257246"/>
                </a:lnTo>
                <a:lnTo>
                  <a:pt x="2096387" y="301742"/>
                </a:lnTo>
                <a:lnTo>
                  <a:pt x="2099399" y="347406"/>
                </a:lnTo>
                <a:lnTo>
                  <a:pt x="2099399" y="1736992"/>
                </a:lnTo>
                <a:lnTo>
                  <a:pt x="2096228" y="1784134"/>
                </a:lnTo>
                <a:lnTo>
                  <a:pt x="2086990" y="1829347"/>
                </a:lnTo>
                <a:lnTo>
                  <a:pt x="2072099" y="1872219"/>
                </a:lnTo>
                <a:lnTo>
                  <a:pt x="2051968" y="1912335"/>
                </a:lnTo>
                <a:lnTo>
                  <a:pt x="2027013" y="1949283"/>
                </a:lnTo>
                <a:lnTo>
                  <a:pt x="1997646" y="1982646"/>
                </a:lnTo>
                <a:lnTo>
                  <a:pt x="1964283" y="2012013"/>
                </a:lnTo>
                <a:lnTo>
                  <a:pt x="1927336" y="2036968"/>
                </a:lnTo>
                <a:lnTo>
                  <a:pt x="1887219" y="2057099"/>
                </a:lnTo>
                <a:lnTo>
                  <a:pt x="1844347" y="2071990"/>
                </a:lnTo>
                <a:lnTo>
                  <a:pt x="1799134" y="2081228"/>
                </a:lnTo>
                <a:lnTo>
                  <a:pt x="1751992" y="2084399"/>
                </a:lnTo>
                <a:lnTo>
                  <a:pt x="347406" y="2084399"/>
                </a:lnTo>
                <a:lnTo>
                  <a:pt x="300265" y="2081228"/>
                </a:lnTo>
                <a:lnTo>
                  <a:pt x="255052" y="2071990"/>
                </a:lnTo>
                <a:lnTo>
                  <a:pt x="212180" y="2057099"/>
                </a:lnTo>
                <a:lnTo>
                  <a:pt x="172064" y="2036968"/>
                </a:lnTo>
                <a:lnTo>
                  <a:pt x="135116" y="2012013"/>
                </a:lnTo>
                <a:lnTo>
                  <a:pt x="101753" y="1982646"/>
                </a:lnTo>
                <a:lnTo>
                  <a:pt x="72386" y="1949283"/>
                </a:lnTo>
                <a:lnTo>
                  <a:pt x="47431" y="1912335"/>
                </a:lnTo>
                <a:lnTo>
                  <a:pt x="27300" y="1872219"/>
                </a:lnTo>
                <a:lnTo>
                  <a:pt x="12409" y="1829347"/>
                </a:lnTo>
                <a:lnTo>
                  <a:pt x="3171" y="1784134"/>
                </a:lnTo>
                <a:lnTo>
                  <a:pt x="0" y="1736992"/>
                </a:lnTo>
                <a:lnTo>
                  <a:pt x="0" y="347406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33fbcafd94f_0_503"/>
          <p:cNvSpPr/>
          <p:nvPr/>
        </p:nvSpPr>
        <p:spPr>
          <a:xfrm>
            <a:off x="6196937" y="2892149"/>
            <a:ext cx="1395300" cy="1391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33fbcafd94f_0_503"/>
          <p:cNvSpPr/>
          <p:nvPr/>
        </p:nvSpPr>
        <p:spPr>
          <a:xfrm>
            <a:off x="1303599" y="2228850"/>
            <a:ext cx="453389" cy="663575"/>
          </a:xfrm>
          <a:custGeom>
            <a:rect b="b" l="l" r="r" t="t"/>
            <a:pathLst>
              <a:path extrusionOk="0" h="663575" w="453389">
                <a:moveTo>
                  <a:pt x="339974" y="663299"/>
                </a:move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lnTo>
                  <a:pt x="113324" y="493312"/>
                </a:lnTo>
                <a:lnTo>
                  <a:pt x="396637" y="493312"/>
                </a:lnTo>
                <a:lnTo>
                  <a:pt x="453299" y="549974"/>
                </a:lnTo>
                <a:lnTo>
                  <a:pt x="339974" y="663299"/>
                </a:lnTo>
                <a:close/>
              </a:path>
              <a:path extrusionOk="0" h="663575" w="453389">
                <a:moveTo>
                  <a:pt x="396637" y="493312"/>
                </a:moveTo>
                <a:lnTo>
                  <a:pt x="339974" y="493312"/>
                </a:lnTo>
                <a:lnTo>
                  <a:pt x="339974" y="436649"/>
                </a:lnTo>
                <a:lnTo>
                  <a:pt x="396637" y="493312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33fbcafd94f_0_503"/>
          <p:cNvSpPr/>
          <p:nvPr/>
        </p:nvSpPr>
        <p:spPr>
          <a:xfrm>
            <a:off x="1303599" y="2228850"/>
            <a:ext cx="453389" cy="663575"/>
          </a:xfrm>
          <a:custGeom>
            <a:rect b="b" l="l" r="r" t="t"/>
            <a:pathLst>
              <a:path extrusionOk="0" h="663575" w="453389">
                <a:moveTo>
                  <a:pt x="113324" y="0"/>
                </a:moveTo>
                <a:lnTo>
                  <a:pt x="113324" y="493312"/>
                </a:lnTo>
                <a:lnTo>
                  <a:pt x="339974" y="493312"/>
                </a:lnTo>
                <a:lnTo>
                  <a:pt x="339974" y="436649"/>
                </a:lnTo>
                <a:lnTo>
                  <a:pt x="453299" y="549974"/>
                </a:lnTo>
                <a:lnTo>
                  <a:pt x="339974" y="663299"/>
                </a:ln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close/>
              </a:path>
            </a:pathLst>
          </a:custGeom>
          <a:noFill/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33fbcafd94f_0_503"/>
          <p:cNvSpPr/>
          <p:nvPr/>
        </p:nvSpPr>
        <p:spPr>
          <a:xfrm>
            <a:off x="5051799" y="2240099"/>
            <a:ext cx="453389" cy="663575"/>
          </a:xfrm>
          <a:custGeom>
            <a:rect b="b" l="l" r="r" t="t"/>
            <a:pathLst>
              <a:path extrusionOk="0" h="663575" w="453389">
                <a:moveTo>
                  <a:pt x="339974" y="663299"/>
                </a:move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lnTo>
                  <a:pt x="113324" y="493312"/>
                </a:lnTo>
                <a:lnTo>
                  <a:pt x="396637" y="493312"/>
                </a:lnTo>
                <a:lnTo>
                  <a:pt x="453299" y="549974"/>
                </a:lnTo>
                <a:lnTo>
                  <a:pt x="339974" y="663299"/>
                </a:lnTo>
                <a:close/>
              </a:path>
              <a:path extrusionOk="0" h="663575" w="453389">
                <a:moveTo>
                  <a:pt x="396637" y="493312"/>
                </a:moveTo>
                <a:lnTo>
                  <a:pt x="339974" y="493312"/>
                </a:lnTo>
                <a:lnTo>
                  <a:pt x="339974" y="436649"/>
                </a:lnTo>
                <a:lnTo>
                  <a:pt x="396637" y="493312"/>
                </a:lnTo>
                <a:close/>
              </a:path>
            </a:pathLst>
          </a:custGeom>
          <a:solidFill>
            <a:srgbClr val="C9DA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33fbcafd94f_0_503"/>
          <p:cNvSpPr/>
          <p:nvPr/>
        </p:nvSpPr>
        <p:spPr>
          <a:xfrm>
            <a:off x="5051800" y="2240100"/>
            <a:ext cx="453389" cy="663575"/>
          </a:xfrm>
          <a:custGeom>
            <a:rect b="b" l="l" r="r" t="t"/>
            <a:pathLst>
              <a:path extrusionOk="0" h="663575" w="453389">
                <a:moveTo>
                  <a:pt x="113324" y="0"/>
                </a:moveTo>
                <a:lnTo>
                  <a:pt x="113324" y="493312"/>
                </a:lnTo>
                <a:lnTo>
                  <a:pt x="339974" y="493312"/>
                </a:lnTo>
                <a:lnTo>
                  <a:pt x="339974" y="436649"/>
                </a:lnTo>
                <a:lnTo>
                  <a:pt x="453299" y="549974"/>
                </a:lnTo>
                <a:lnTo>
                  <a:pt x="339974" y="663299"/>
                </a:ln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close/>
              </a:path>
            </a:pathLst>
          </a:custGeom>
          <a:noFill/>
          <a:ln cap="flat" cmpd="sng" w="9525">
            <a:solidFill>
              <a:srgbClr val="C9DA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33fbcafd94f_0_503"/>
          <p:cNvSpPr/>
          <p:nvPr/>
        </p:nvSpPr>
        <p:spPr>
          <a:xfrm>
            <a:off x="6317450" y="2419350"/>
            <a:ext cx="933300" cy="30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fbcafd94f_0_50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g33fbcafd94f_0_507"/>
          <p:cNvSpPr txBox="1"/>
          <p:nvPr/>
        </p:nvSpPr>
        <p:spPr>
          <a:xfrm>
            <a:off x="613568" y="128365"/>
            <a:ext cx="5085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Consideraciones sobre k-fold </a:t>
            </a:r>
            <a:r>
              <a:rPr b="1" i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CV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33fbcafd94f_0_507"/>
          <p:cNvSpPr txBox="1"/>
          <p:nvPr/>
        </p:nvSpPr>
        <p:spPr>
          <a:xfrm>
            <a:off x="718374" y="1070263"/>
            <a:ext cx="76689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K = N (número de muestras) se tiene </a:t>
            </a:r>
            <a:r>
              <a:rPr b="1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leave-one out CV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1790" lvl="1" marL="836293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N-1 muestras para entrenar, y 1 muestra para medir prestaciones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1790" lvl="1" marL="836293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El conjunto de entrenamiento es muy parecido para cada fold ⇒ la estimación  del error de tiene poco sesgo, pero mucha varianza.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1790" lvl="1" marL="836293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Es computacionalmente costoso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Calibri"/>
              <a:buNone/>
            </a:pPr>
            <a:r>
              <a:t/>
            </a:r>
            <a:endParaRPr b="0" i="0" sz="2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8559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 la práctica </a:t>
            </a: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K = 5, 10 proporciona buenos resultados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buen  compromiso entre sesgo y varianza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fbcafd94f_0_51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g33fbcafd94f_0_511"/>
          <p:cNvSpPr txBox="1"/>
          <p:nvPr/>
        </p:nvSpPr>
        <p:spPr>
          <a:xfrm>
            <a:off x="613568" y="128365"/>
            <a:ext cx="37464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CV en series temporales</a:t>
            </a:r>
            <a:endParaRPr sz="5200">
              <a:solidFill>
                <a:srgbClr val="4A4A4A"/>
              </a:solidFill>
            </a:endParaRPr>
          </a:p>
        </p:txBody>
      </p:sp>
      <p:sp>
        <p:nvSpPr>
          <p:cNvPr id="431" name="Google Shape;431;g33fbcafd94f_0_511"/>
          <p:cNvSpPr/>
          <p:nvPr/>
        </p:nvSpPr>
        <p:spPr>
          <a:xfrm>
            <a:off x="376825" y="1816801"/>
            <a:ext cx="8495700" cy="200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3fbcafd94f_0_511"/>
          <p:cNvSpPr txBox="1"/>
          <p:nvPr/>
        </p:nvSpPr>
        <p:spPr>
          <a:xfrm>
            <a:off x="718374" y="1116412"/>
            <a:ext cx="25521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es un proceso i.i.d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3fbcafd94f_0_51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g33fbcafd94f_0_515"/>
          <p:cNvSpPr txBox="1"/>
          <p:nvPr/>
        </p:nvSpPr>
        <p:spPr>
          <a:xfrm>
            <a:off x="1995622" y="1660566"/>
            <a:ext cx="51384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Let’s code!</a:t>
            </a:r>
            <a:endParaRPr sz="5200">
              <a:solidFill>
                <a:srgbClr val="4A4A4A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fbcafd94f_0_519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g33fbcafd94f_0_519"/>
          <p:cNvSpPr txBox="1"/>
          <p:nvPr/>
        </p:nvSpPr>
        <p:spPr>
          <a:xfrm>
            <a:off x="1199356" y="816736"/>
            <a:ext cx="125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33fbcafd94f_0_519"/>
          <p:cNvSpPr txBox="1"/>
          <p:nvPr/>
        </p:nvSpPr>
        <p:spPr>
          <a:xfrm>
            <a:off x="1237296" y="1449132"/>
            <a:ext cx="452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2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¿Cómo elegir el algoritmo adecuado?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3fbcafd94f_0_523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g33fbcafd94f_0_523"/>
          <p:cNvSpPr txBox="1"/>
          <p:nvPr/>
        </p:nvSpPr>
        <p:spPr>
          <a:xfrm>
            <a:off x="613568" y="128365"/>
            <a:ext cx="5783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33fbcafd94f_0_523"/>
          <p:cNvSpPr txBox="1"/>
          <p:nvPr/>
        </p:nvSpPr>
        <p:spPr>
          <a:xfrm>
            <a:off x="718374" y="1076407"/>
            <a:ext cx="67455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free lunch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no hay un algoritmo mejor que otro para todos los  problemas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All models are wrong, but some are useful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”, George Box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fbcafd94f_0_52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g33fbcafd94f_0_527"/>
          <p:cNvSpPr txBox="1"/>
          <p:nvPr/>
        </p:nvSpPr>
        <p:spPr>
          <a:xfrm>
            <a:off x="613568" y="128365"/>
            <a:ext cx="3848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Algunas consideraciones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33fbcafd94f_0_527"/>
          <p:cNvSpPr txBox="1"/>
          <p:nvPr/>
        </p:nvSpPr>
        <p:spPr>
          <a:xfrm>
            <a:off x="718374" y="1116412"/>
            <a:ext cx="5010900" cy="30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Compromiso sesgo-varianza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Ruido y número de muestras de entrenamiento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Complejidad de la solución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Dimensionalidad del conjunto de entrada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Interacciones y relaciones complejas, no lineales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Heterogeneidad de los datos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Árboles vs algoritmos basados en distancia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fbcafd94f_0_383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g33fbcafd94f_0_383"/>
          <p:cNvSpPr txBox="1"/>
          <p:nvPr>
            <p:ph idx="4294967295" type="title"/>
          </p:nvPr>
        </p:nvSpPr>
        <p:spPr>
          <a:xfrm>
            <a:off x="613568" y="128365"/>
            <a:ext cx="4187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33fbcafd94f_0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7309" y="2216199"/>
            <a:ext cx="1804519" cy="233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3fbcafd94f_0_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75" y="1725102"/>
            <a:ext cx="3434467" cy="228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3fbcafd94f_0_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7471" y="896481"/>
            <a:ext cx="1759329" cy="263943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3fbcafd94f_0_383"/>
          <p:cNvSpPr txBox="1"/>
          <p:nvPr/>
        </p:nvSpPr>
        <p:spPr>
          <a:xfrm>
            <a:off x="627850" y="810596"/>
            <a:ext cx="7716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473707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¿Qué es un gato?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fbcafd94f_0_53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g33fbcafd94f_0_531"/>
          <p:cNvSpPr txBox="1"/>
          <p:nvPr/>
        </p:nvSpPr>
        <p:spPr>
          <a:xfrm>
            <a:off x="1995622" y="1660566"/>
            <a:ext cx="51384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Let’s code!</a:t>
            </a:r>
            <a:endParaRPr sz="54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fbcafd94f_0_53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g33fbcafd94f_0_535"/>
          <p:cNvSpPr txBox="1"/>
          <p:nvPr/>
        </p:nvSpPr>
        <p:spPr>
          <a:xfrm>
            <a:off x="1199356" y="816736"/>
            <a:ext cx="125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33fbcafd94f_0_535"/>
          <p:cNvSpPr txBox="1"/>
          <p:nvPr/>
        </p:nvSpPr>
        <p:spPr>
          <a:xfrm>
            <a:off x="1237296" y="1449132"/>
            <a:ext cx="42531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2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fbcafd94f_0_539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g33fbcafd94f_0_539"/>
          <p:cNvSpPr txBox="1"/>
          <p:nvPr/>
        </p:nvSpPr>
        <p:spPr>
          <a:xfrm>
            <a:off x="613568" y="128365"/>
            <a:ext cx="3940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33fbcafd94f_0_539"/>
          <p:cNvSpPr txBox="1"/>
          <p:nvPr/>
        </p:nvSpPr>
        <p:spPr>
          <a:xfrm>
            <a:off x="627850" y="1076407"/>
            <a:ext cx="49848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02870" lvl="0" marL="102870" marR="19240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Navaja de Occam: el modelo más simple es  el más plausible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150"/>
              <a:buFont typeface="Arial"/>
              <a:buNone/>
            </a:pPr>
            <a:r>
              <a:t/>
            </a:r>
            <a:endParaRPr b="0" i="0" sz="2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2870" lvl="0" marL="10287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Sesgo en la población: el aprendizaje también  estará sesgado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Manipulación en el conjunto de test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Normalización de variables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Selección de características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33fbcafd94f_0_539"/>
          <p:cNvSpPr/>
          <p:nvPr/>
        </p:nvSpPr>
        <p:spPr>
          <a:xfrm>
            <a:off x="5666375" y="1027946"/>
            <a:ext cx="3386400" cy="303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3fbcafd94f_0_543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g33fbcafd94f_0_543"/>
          <p:cNvSpPr txBox="1"/>
          <p:nvPr/>
        </p:nvSpPr>
        <p:spPr>
          <a:xfrm>
            <a:off x="1199356" y="816736"/>
            <a:ext cx="125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33fbcafd94f_0_543"/>
          <p:cNvSpPr txBox="1"/>
          <p:nvPr/>
        </p:nvSpPr>
        <p:spPr>
          <a:xfrm>
            <a:off x="1237296" y="1449132"/>
            <a:ext cx="4279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2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3fbcafd94f_0_804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g33fbcafd94f_0_804"/>
          <p:cNvSpPr txBox="1"/>
          <p:nvPr/>
        </p:nvSpPr>
        <p:spPr>
          <a:xfrm>
            <a:off x="613568" y="128365"/>
            <a:ext cx="3111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pipeline: general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33fbcafd94f_0_804"/>
          <p:cNvSpPr/>
          <p:nvPr/>
        </p:nvSpPr>
        <p:spPr>
          <a:xfrm>
            <a:off x="228600" y="1292431"/>
            <a:ext cx="8839200" cy="2467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3fbcafd94f_0_808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g33fbcafd94f_0_808"/>
          <p:cNvSpPr txBox="1"/>
          <p:nvPr/>
        </p:nvSpPr>
        <p:spPr>
          <a:xfrm>
            <a:off x="613568" y="128365"/>
            <a:ext cx="3551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pipeline: específico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33fbcafd94f_0_808"/>
          <p:cNvSpPr/>
          <p:nvPr/>
        </p:nvSpPr>
        <p:spPr>
          <a:xfrm>
            <a:off x="1066800" y="726349"/>
            <a:ext cx="7840500" cy="390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fbcafd94f_0_812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g33fbcafd94f_0_812"/>
          <p:cNvSpPr txBox="1"/>
          <p:nvPr/>
        </p:nvSpPr>
        <p:spPr>
          <a:xfrm>
            <a:off x="1199356" y="816736"/>
            <a:ext cx="125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33fbcafd94f_0_812"/>
          <p:cNvSpPr txBox="1"/>
          <p:nvPr/>
        </p:nvSpPr>
        <p:spPr>
          <a:xfrm>
            <a:off x="1237296" y="1449132"/>
            <a:ext cx="42531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2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2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ML en la vida real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fbcafd94f_0_816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g33fbcafd94f_0_816"/>
          <p:cNvSpPr txBox="1"/>
          <p:nvPr/>
        </p:nvSpPr>
        <p:spPr>
          <a:xfrm>
            <a:off x="613568" y="128365"/>
            <a:ext cx="28104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básicos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33fbcafd94f_0_816"/>
          <p:cNvSpPr txBox="1"/>
          <p:nvPr/>
        </p:nvSpPr>
        <p:spPr>
          <a:xfrm>
            <a:off x="159830" y="847800"/>
            <a:ext cx="88242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93726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Definición del problema: elegir la tarea de ML adecuada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1394460" marR="68707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Probabilidad de que un cliente deje de usar la aplicación: ¿regresión,  clasificación, clustering?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937260" marR="16573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Recopila datos, análisis exploratorio, y después, si es necesario, aplica ML 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937260" marR="16573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Mide el impacto: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1394460" marR="837563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¿De verdad necesitas un algoritmo de ML? ¿y qué beneficios vas a  obtener? ¿y cómo mides esos beneficios?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937260" rtl="0" algn="l">
              <a:spcBef>
                <a:spcPts val="310"/>
              </a:spcBef>
              <a:spcAft>
                <a:spcPts val="0"/>
              </a:spcAft>
              <a:buClr>
                <a:srgbClr val="4A4A4A"/>
              </a:buClr>
              <a:buSzPts val="1800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Explica los resultados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139446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Interpretabilidad y comunicación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139446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Sistemas de recomendación mejoran si se dicen causas de recomendación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3fbcafd94f_0_820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1" name="Google Shape;521;g33fbcafd94f_0_820"/>
          <p:cNvSpPr txBox="1"/>
          <p:nvPr/>
        </p:nvSpPr>
        <p:spPr>
          <a:xfrm>
            <a:off x="613568" y="128365"/>
            <a:ext cx="1828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Referencias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33fbcafd94f_0_820"/>
          <p:cNvSpPr txBox="1"/>
          <p:nvPr/>
        </p:nvSpPr>
        <p:spPr>
          <a:xfrm>
            <a:off x="718374" y="1076407"/>
            <a:ext cx="48240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An Introduction to Statistical Learning.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29" lvl="1" marL="836293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Capítulos 2, 5.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 a Probabilistic Perspective.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29" lvl="1" marL="836293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Capítulo 1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69263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Hands On Machine Learning.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29" lvl="1" marL="836293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Capítulo 1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fbcafd94f_0_387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g33fbcafd94f_0_387"/>
          <p:cNvSpPr txBox="1"/>
          <p:nvPr>
            <p:ph idx="4294967295" type="title"/>
          </p:nvPr>
        </p:nvSpPr>
        <p:spPr>
          <a:xfrm>
            <a:off x="613568" y="128365"/>
            <a:ext cx="4187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33fbcafd94f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997" y="1157893"/>
            <a:ext cx="5918005" cy="318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fbcafd94f_0_391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g33fbcafd94f_0_391"/>
          <p:cNvSpPr txBox="1"/>
          <p:nvPr>
            <p:ph idx="4294967295" type="title"/>
          </p:nvPr>
        </p:nvSpPr>
        <p:spPr>
          <a:xfrm>
            <a:off x="613568" y="128365"/>
            <a:ext cx="4187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33fbcafd94f_0_3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192" y="777285"/>
            <a:ext cx="5877615" cy="358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fbcafd94f_0_395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g33fbcafd94f_0_395"/>
          <p:cNvSpPr txBox="1"/>
          <p:nvPr>
            <p:ph idx="4294967295" type="title"/>
          </p:nvPr>
        </p:nvSpPr>
        <p:spPr>
          <a:xfrm>
            <a:off x="613568" y="128365"/>
            <a:ext cx="4187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33fbcafd94f_0_395"/>
          <p:cNvSpPr/>
          <p:nvPr/>
        </p:nvSpPr>
        <p:spPr>
          <a:xfrm>
            <a:off x="1265050" y="843574"/>
            <a:ext cx="6613800" cy="345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3fbcafd94f_0_395"/>
          <p:cNvSpPr txBox="1"/>
          <p:nvPr/>
        </p:nvSpPr>
        <p:spPr>
          <a:xfrm>
            <a:off x="2133600" y="4535097"/>
            <a:ext cx="41751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https://ai.google/research/teams/brain/healthcare-biosciences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fbcafd94f_0_399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g33fbcafd94f_0_399"/>
          <p:cNvSpPr txBox="1"/>
          <p:nvPr>
            <p:ph idx="4294967295" type="title"/>
          </p:nvPr>
        </p:nvSpPr>
        <p:spPr>
          <a:xfrm>
            <a:off x="613568" y="128365"/>
            <a:ext cx="6320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¿Y qué NO es? Diferencias con la IA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3fbcafd94f_0_399"/>
          <p:cNvSpPr txBox="1"/>
          <p:nvPr/>
        </p:nvSpPr>
        <p:spPr>
          <a:xfrm>
            <a:off x="718374" y="771607"/>
            <a:ext cx="73407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508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inteligencia artificial es la “ciencia e ingenio de hacer máquinas inteligentes, especialmente programas de cómputo inteligentes” 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508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– McCarthy, 1956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7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definición es difusa: inteligencia llevada a cabo por máquinas.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8" lvl="1" marL="8362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 un contexto técnico, la percepción del entorno y consecución de objetivos se considera inteligencia.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8" lvl="1" marL="8362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definición más aceptada socialmente incluye funciones cognitivas: percepción, razonamiento, resolución.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fbcafd94f_0_403"/>
          <p:cNvSpPr txBox="1"/>
          <p:nvPr>
            <p:ph idx="12" type="sldNum"/>
          </p:nvPr>
        </p:nvSpPr>
        <p:spPr>
          <a:xfrm>
            <a:off x="8404958" y="4557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g33fbcafd94f_0_403"/>
          <p:cNvSpPr txBox="1"/>
          <p:nvPr>
            <p:ph idx="4294967295" type="title"/>
          </p:nvPr>
        </p:nvSpPr>
        <p:spPr>
          <a:xfrm>
            <a:off x="613568" y="128365"/>
            <a:ext cx="6320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¿Y qué NO es? Diferencias con la IA</a:t>
            </a:r>
            <a:endParaRPr b="1" sz="27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3fbcafd94f_0_403"/>
          <p:cNvSpPr txBox="1"/>
          <p:nvPr/>
        </p:nvSpPr>
        <p:spPr>
          <a:xfrm>
            <a:off x="1315575" y="4487038"/>
            <a:ext cx="7384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What are the different types of artificial intelligence? - University of Wolverhampton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3fbcafd94f_0_403"/>
          <p:cNvSpPr txBox="1"/>
          <p:nvPr/>
        </p:nvSpPr>
        <p:spPr>
          <a:xfrm>
            <a:off x="718374" y="771607"/>
            <a:ext cx="73407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508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IA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narrow (ANI)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Resuelve una tarea de forma igual o superior a un humano. DeepBlue (sin ML!), AlphaGo (RL). No va más allá de esa tarea; cualquier otra actividad escapa a su comprensión. AlphaGo es capaz de vencer a los grandes maestros del Go, pero no puede pedir una pizza. De hecho, ni siquiera sabe que está jugando al Go.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IA general (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AGI)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Inteligencia a nivel humano. Según dicen, estamos cerca; aunque hace dos décadas también decían que lo estábamos (spoiler: no lo estábamos)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Super inteligencia (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ASI)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Superior a los humanos en cualquier ámbito, incluyendo creatividad artística y habilidades sociales.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7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2019-10-18T14:08:15Z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